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5aa8454a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5aa8454a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4da8fafe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4da8fafe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4e507bb8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4e507bb8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e507bb89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e507bb8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4e507bb89_1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4e507bb89_1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4e507bb89_1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4e507bb89_1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4e507bb89_1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4e507bb89_1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4e507bb89_1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4e507bb89_1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44e507bb89_1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44e507bb89_1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4e507bb89_1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4e507bb89_1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4e507bb8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4e507bb8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4da8fafe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4da8fafe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4e507bb8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4e507bb8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4e507bb89_1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4e507bb89_1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4e507bb89_1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4e507bb89_1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4e507bb89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4e507bb89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5aa8454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5aa8454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4e507bb89_15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4e507bb89_1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4e507bb89_15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4e507bb89_15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4e507bb89_15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4e507bb89_15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4e507bb89_15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44e507bb89_15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4e507bb89_15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44e507bb89_15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4e507bb89_8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4e507bb89_8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4e507bb89_15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44e507bb89_15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4e507bb89_15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44e507bb89_15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4e507bb89_15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44e507bb89_15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44e507bb89_15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44e507bb89_15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4e507bb89_15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4e507bb89_15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44e507bb89_15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44e507bb89_15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4e507bb89_1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44e507bb89_1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4e507bb89_1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44e507bb89_1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4e507bb89_18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4e507bb89_18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4e507bb89_15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4e507bb89_15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4e507bb89_8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4e507bb89_8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44e507bb89_15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44e507bb89_15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4e507bb89_15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44e507bb89_15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44e507bb89_15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44e507bb89_15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44e507bb89_15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44e507bb89_15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44e507bb89_15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44e507bb89_15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44e507bb89_15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44e507bb89_15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44e507bb89_15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44e507bb89_15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44e507bb89_15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44e507bb89_15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4e507bb89_15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44e507bb89_15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44e507bb89_15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44e507bb89_15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4e507bb89_1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44e507bb89_1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44e507bb89_15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44e507bb89_15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44e507bb89_15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44e507bb89_15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44e507bb89_15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44e507bb89_15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4e507bb89_15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4e507bb89_15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44e507bb89_15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44e507bb89_15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44e507bb89_15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44e507bb89_15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44e507bb89_15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44e507bb89_15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44e507bb89_15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44e507bb89_15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44e507bb89_15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44e507bb89_15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44e507bb89_15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44e507bb89_15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4e507bb89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4e507bb89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44e507bb89_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44e507bb89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44e507bb89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44e507bb89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4e507bb89_1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4e507bb89_1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45aa8454a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45aa8454a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44e507bb89_1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44e507bb89_1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44e507bb89_1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44e507bb89_1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44e507bb89_1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44e507bb89_1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44e507bb89_1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44e507bb89_1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44e507bb89_7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44e507bb89_7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44e507bb89_7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44e507bb89_7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44e507bb89_7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44e507bb89_7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44e507bb89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44e507bb89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44e507bb89_7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44e507bb89_7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44e507bb89_7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44e507bb89_7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44e507bb89_7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44e507bb89_7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44e507bb89_7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44e507bb89_7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44e507bb89_7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44e507bb89_7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45aa8454a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45aa8454a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45aa8454a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45aa8454a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45aa8454a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45aa8454a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4e507bb89_1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4e507bb89_1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45aa8454a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45aa8454a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45aa8454a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45aa8454a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45aa8454a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45aa8454a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4e507bb89_1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44e507bb89_1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32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Relationship Id="rId4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Relationship Id="rId4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Relationship Id="rId4" Type="http://schemas.openxmlformats.org/officeDocument/2006/relationships/image" Target="../media/image58.png"/><Relationship Id="rId5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Relationship Id="rId4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9.png"/><Relationship Id="rId4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9.png"/><Relationship Id="rId4" Type="http://schemas.openxmlformats.org/officeDocument/2006/relationships/image" Target="../media/image7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9.png"/><Relationship Id="rId4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Relationship Id="rId4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192250" y="1745150"/>
            <a:ext cx="69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미리보기 방지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팀소개</a:t>
            </a:r>
            <a:r>
              <a:rPr lang="ko" sz="2200">
                <a:solidFill>
                  <a:schemeClr val="dk1"/>
                </a:solidFill>
              </a:rPr>
              <a:t> </a:t>
            </a:r>
            <a:r>
              <a:rPr lang="ko" sz="1300">
                <a:solidFill>
                  <a:schemeClr val="dk1"/>
                </a:solidFill>
              </a:rPr>
              <a:t>- 주제선정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378225" y="1061450"/>
            <a:ext cx="40641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인테리어 웹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개발 지원 웹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웹페이지를 만들어주는 웹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영화 예매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중고차 사이트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게임 라이브러리 웹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인터럽션 제작 웹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사행성 게임 사이트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옷 쇼핑몰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롤 전적 사이트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신호등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	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	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	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2997575" y="2172725"/>
            <a:ext cx="1763700" cy="64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5659450" y="2094600"/>
            <a:ext cx="243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신호등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팀소개 </a:t>
            </a:r>
            <a:r>
              <a:rPr lang="ko" sz="1300">
                <a:solidFill>
                  <a:schemeClr val="dk1"/>
                </a:solidFill>
              </a:rPr>
              <a:t>- 주제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330" y="973075"/>
            <a:ext cx="2258816" cy="145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550" y="2528748"/>
            <a:ext cx="2278375" cy="1450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3"/>
          <p:cNvCxnSpPr/>
          <p:nvPr/>
        </p:nvCxnSpPr>
        <p:spPr>
          <a:xfrm>
            <a:off x="6245763" y="1081900"/>
            <a:ext cx="0" cy="289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3"/>
          <p:cNvSpPr txBox="1"/>
          <p:nvPr/>
        </p:nvSpPr>
        <p:spPr>
          <a:xfrm>
            <a:off x="310475" y="973075"/>
            <a:ext cx="541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이동거리가 짧은 보행 이동 기준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신호등의 상태는 이동시간에 큰 영향을 끼친다.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10475" y="1981725"/>
            <a:ext cx="5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신호등의 상태를 알더라도 경로와 함께 보지 못해선 안된다.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10475" y="1520600"/>
            <a:ext cx="5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→ 신호등의 상태 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310475" y="2347675"/>
            <a:ext cx="5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→ 지도위에 표시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310475" y="2927150"/>
            <a:ext cx="5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모든 신호의 데이터를 관리자가 해결 할 수 없다.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310475" y="3293100"/>
            <a:ext cx="5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→ 사용자가 신호를 추가, 공유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310475" y="3646825"/>
            <a:ext cx="541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</a:rPr>
              <a:t>※ 공공데이터의 경우 위도,경도가 정확히 일치하지 않는 경우가 많으며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</a:rPr>
              <a:t>시간대 별 신호의 변동을 표시하지 않은 경우가 많아서 공공데이터 활용 방안은 제외하였음</a:t>
            </a:r>
            <a:endParaRPr sz="1000">
              <a:solidFill>
                <a:schemeClr val="lt2"/>
              </a:solidFill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370325" y="4183950"/>
            <a:ext cx="850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3"/>
          <p:cNvSpPr txBox="1"/>
          <p:nvPr/>
        </p:nvSpPr>
        <p:spPr>
          <a:xfrm>
            <a:off x="693150" y="4319450"/>
            <a:ext cx="77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신호등이 표시된 지도를 이용하여 현재 경로보다 더 좋은 경로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팀소개 </a:t>
            </a:r>
            <a:r>
              <a:rPr lang="ko" sz="1300">
                <a:solidFill>
                  <a:schemeClr val="dk1"/>
                </a:solidFill>
              </a:rPr>
              <a:t>- 사용한 프로그램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2343425" y="1110850"/>
            <a:ext cx="4555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0">
                <a:solidFill>
                  <a:schemeClr val="dk1"/>
                </a:solidFill>
              </a:rPr>
              <a:t>00</a:t>
            </a:r>
            <a:endParaRPr sz="15000">
              <a:solidFill>
                <a:schemeClr val="dk1"/>
              </a:solidFill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63" y="920175"/>
            <a:ext cx="7685475" cy="368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4"/>
          <p:cNvGrpSpPr/>
          <p:nvPr/>
        </p:nvGrpSpPr>
        <p:grpSpPr>
          <a:xfrm>
            <a:off x="729275" y="3867150"/>
            <a:ext cx="1880650" cy="590550"/>
            <a:chOff x="729275" y="3867150"/>
            <a:chExt cx="1880650" cy="590550"/>
          </a:xfrm>
        </p:grpSpPr>
        <p:cxnSp>
          <p:nvCxnSpPr>
            <p:cNvPr id="168" name="Google Shape;168;p24"/>
            <p:cNvCxnSpPr/>
            <p:nvPr/>
          </p:nvCxnSpPr>
          <p:spPr>
            <a:xfrm>
              <a:off x="847725" y="3867150"/>
              <a:ext cx="1762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4"/>
            <p:cNvCxnSpPr/>
            <p:nvPr/>
          </p:nvCxnSpPr>
          <p:spPr>
            <a:xfrm>
              <a:off x="729275" y="4457700"/>
              <a:ext cx="1762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팀소개 </a:t>
            </a:r>
            <a:r>
              <a:rPr lang="ko" sz="1300">
                <a:solidFill>
                  <a:schemeClr val="dk1"/>
                </a:solidFill>
              </a:rPr>
              <a:t>- 사용한 프로그램 (JIRA ) - 일정 관리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1050300"/>
            <a:ext cx="7853350" cy="32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145950" y="4328175"/>
            <a:ext cx="406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프로젝트 일정 관리</a:t>
            </a:r>
            <a:endParaRPr baseline="-25000"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팀소개 </a:t>
            </a:r>
            <a:r>
              <a:rPr lang="ko" sz="1300">
                <a:solidFill>
                  <a:schemeClr val="dk1"/>
                </a:solidFill>
              </a:rPr>
              <a:t>- 사용한 프로그램 (JIRA 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1050300"/>
            <a:ext cx="7853350" cy="32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975" y="2057400"/>
            <a:ext cx="4152900" cy="16954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26"/>
          <p:cNvSpPr txBox="1"/>
          <p:nvPr/>
        </p:nvSpPr>
        <p:spPr>
          <a:xfrm>
            <a:off x="145950" y="4328175"/>
            <a:ext cx="406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프로젝트 일정 세부 내용</a:t>
            </a:r>
            <a:endParaRPr baseline="-25000"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팀소개 </a:t>
            </a:r>
            <a:r>
              <a:rPr lang="ko" sz="1300">
                <a:solidFill>
                  <a:schemeClr val="dk1"/>
                </a:solidFill>
              </a:rPr>
              <a:t>- 사용한 프로그램 (JIRA 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825" y="942975"/>
            <a:ext cx="3438526" cy="37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075" y="1828800"/>
            <a:ext cx="4152900" cy="16954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7"/>
          <p:cNvSpPr txBox="1"/>
          <p:nvPr/>
        </p:nvSpPr>
        <p:spPr>
          <a:xfrm>
            <a:off x="145950" y="4328175"/>
            <a:ext cx="406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프로젝트 일정 세부 내용</a:t>
            </a:r>
            <a:endParaRPr baseline="-25000"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팀소개 </a:t>
            </a:r>
            <a:r>
              <a:rPr lang="ko" sz="1300">
                <a:solidFill>
                  <a:schemeClr val="dk1"/>
                </a:solidFill>
              </a:rPr>
              <a:t>- 사용한 프로그램 (JIRA 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50" y="1133487"/>
            <a:ext cx="2615699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4">
            <a:alphaModFix/>
          </a:blip>
          <a:srcRect b="0" l="0" r="53314" t="0"/>
          <a:stretch/>
        </p:blipFill>
        <p:spPr>
          <a:xfrm>
            <a:off x="5010150" y="1129186"/>
            <a:ext cx="2615699" cy="288513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28"/>
          <p:cNvSpPr txBox="1"/>
          <p:nvPr/>
        </p:nvSpPr>
        <p:spPr>
          <a:xfrm>
            <a:off x="145950" y="4328175"/>
            <a:ext cx="406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프로젝트 일정 세부 내용, 업무 분배</a:t>
            </a:r>
            <a:endParaRPr baseline="-25000"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/>
        </p:nvSpPr>
        <p:spPr>
          <a:xfrm>
            <a:off x="310475" y="252900"/>
            <a:ext cx="770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팀소개 </a:t>
            </a:r>
            <a:r>
              <a:rPr lang="ko" sz="1300">
                <a:solidFill>
                  <a:schemeClr val="dk1"/>
                </a:solidFill>
              </a:rPr>
              <a:t>- 사용한 프로그램 (adobe XD ) - 스토리 보드 및 초기 디자인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8" y="1254975"/>
            <a:ext cx="8505826" cy="29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310475" y="252900"/>
            <a:ext cx="770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팀소개 </a:t>
            </a:r>
            <a:r>
              <a:rPr lang="ko" sz="1300">
                <a:solidFill>
                  <a:schemeClr val="dk1"/>
                </a:solidFill>
              </a:rPr>
              <a:t>- 사용한 프로그램 (adobe XD ) - 스토리 보드 및 초기 디자인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188" y="1009925"/>
            <a:ext cx="6162674" cy="37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-순서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310475" y="918725"/>
            <a:ext cx="54117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지도 구현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내위치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지도 기능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장소 검색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경로 탐색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지도 저장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마이 플레이스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루틴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신호등 구현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신호등을 마커로 표현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신호등 저장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신호등 공유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신호 게시판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기타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로그인, 관리자, 신고, 북마크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285525" y="3560225"/>
            <a:ext cx="196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발표자 : 진선호</a:t>
            </a:r>
            <a:endParaRPr b="1" sz="1600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8056125" y="3899675"/>
            <a:ext cx="8394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김민제</a:t>
            </a:r>
            <a:endParaRPr b="1" sz="1600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이 현</a:t>
            </a:r>
            <a:endParaRPr b="1" sz="1600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홍성수</a:t>
            </a:r>
            <a:endParaRPr b="1" sz="1600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7349950" y="3958892"/>
            <a:ext cx="165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팀원 : </a:t>
            </a:r>
            <a:endParaRPr b="1" sz="1600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63" name="Google Shape;63;p14"/>
          <p:cNvGrpSpPr/>
          <p:nvPr/>
        </p:nvGrpSpPr>
        <p:grpSpPr>
          <a:xfrm>
            <a:off x="0" y="0"/>
            <a:ext cx="9246925" cy="5180375"/>
            <a:chOff x="0" y="0"/>
            <a:chExt cx="9246925" cy="5180375"/>
          </a:xfrm>
        </p:grpSpPr>
        <p:pic>
          <p:nvPicPr>
            <p:cNvPr id="64" name="Google Shape;6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4"/>
            <p:cNvSpPr txBox="1"/>
            <p:nvPr/>
          </p:nvSpPr>
          <p:spPr>
            <a:xfrm>
              <a:off x="93913" y="264000"/>
              <a:ext cx="9059100" cy="48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100">
                  <a:latin typeface="Times New Roman"/>
                  <a:ea typeface="Times New Roman"/>
                  <a:cs typeface="Times New Roman"/>
                  <a:sym typeface="Times New Roman"/>
                </a:rPr>
                <a:t>★★★발표자료★★★</a:t>
              </a:r>
              <a:endParaRPr sz="61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100">
                  <a:latin typeface="Times New Roman"/>
                  <a:ea typeface="Times New Roman"/>
                  <a:cs typeface="Times New Roman"/>
                  <a:sym typeface="Times New Roman"/>
                </a:rPr>
                <a:t>T-MAP AP</a:t>
              </a:r>
              <a:br>
                <a:rPr lang="ko" sz="6100"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lang="ko" sz="6100">
                  <a:latin typeface="Times New Roman"/>
                  <a:ea typeface="Times New Roman"/>
                  <a:cs typeface="Times New Roman"/>
                  <a:sym typeface="Times New Roman"/>
                </a:rPr>
                <a:t>I를 활용한 신호</a:t>
              </a:r>
              <a:endParaRPr sz="61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100">
                  <a:latin typeface="Times New Roman"/>
                  <a:ea typeface="Times New Roman"/>
                  <a:cs typeface="Times New Roman"/>
                  <a:sym typeface="Times New Roman"/>
                </a:rPr>
                <a:t>등 지도</a:t>
              </a:r>
              <a:endParaRPr sz="61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100">
                  <a:latin typeface="Times New Roman"/>
                  <a:ea typeface="Times New Roman"/>
                  <a:cs typeface="Times New Roman"/>
                  <a:sym typeface="Times New Roman"/>
                </a:rPr>
                <a:t>★★★★★★★★★★</a:t>
              </a:r>
              <a:endParaRPr sz="61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7285525" y="3560225"/>
              <a:ext cx="1961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발표자 : 진선호</a:t>
              </a:r>
              <a:endParaRPr b="1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8056125" y="3899675"/>
              <a:ext cx="839400" cy="12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김민제</a:t>
              </a:r>
              <a:endParaRPr b="1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이 현</a:t>
              </a:r>
              <a:endParaRPr b="1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홍성수</a:t>
              </a:r>
              <a:endParaRPr b="1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7349950" y="3958892"/>
              <a:ext cx="1653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팀원 : </a:t>
              </a:r>
              <a:endParaRPr b="1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-경고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1748725" y="900925"/>
            <a:ext cx="5411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200">
                <a:solidFill>
                  <a:srgbClr val="FF0000"/>
                </a:solidFill>
              </a:rPr>
              <a:t>WARNING</a:t>
            </a:r>
            <a:endParaRPr b="1" sz="6200">
              <a:solidFill>
                <a:srgbClr val="FF0000"/>
              </a:solidFill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75" y="2164850"/>
            <a:ext cx="2800140" cy="24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515" y="2164850"/>
            <a:ext cx="2472525" cy="24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310475" y="918725"/>
            <a:ext cx="5411700" cy="3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AutoNum type="arabicPeriod"/>
            </a:pPr>
            <a:r>
              <a:rPr lang="ko" sz="2100">
                <a:solidFill>
                  <a:schemeClr val="accent6"/>
                </a:solidFill>
              </a:rPr>
              <a:t>지도 구현</a:t>
            </a:r>
            <a:endParaRPr sz="2100">
              <a:solidFill>
                <a:schemeClr val="accent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내위치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기능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장소 검색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경로 탐색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저장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마이 플레이스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루틴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신호등 구현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신호등을 마커로 표현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 저장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신호등 공유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 게시판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기타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로그인, 관리자, 신고, 북마크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800" y="1299975"/>
            <a:ext cx="4420776" cy="292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구현 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구현 (API)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5552575" y="4774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</a:rPr>
              <a:t>출처 : </a:t>
            </a:r>
            <a:r>
              <a:rPr lang="ko" sz="1200">
                <a:solidFill>
                  <a:schemeClr val="lt2"/>
                </a:solidFill>
              </a:rPr>
              <a:t>https://blog.wishket.com/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75" y="905950"/>
            <a:ext cx="3684400" cy="36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150" y="1354437"/>
            <a:ext cx="4257425" cy="284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/>
        </p:nvSpPr>
        <p:spPr>
          <a:xfrm>
            <a:off x="234025" y="1817663"/>
            <a:ext cx="4064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 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Tmapv2.Map(</a:t>
            </a:r>
            <a:r>
              <a:rPr lang="ko" sz="11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"지도가 표시될 div id값</a:t>
            </a:r>
            <a:r>
              <a:rPr lang="ko" sz="11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{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1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center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Tmapv2.LatLng(위도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경도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1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width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1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"가로길이"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1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height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1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"세로길이(px)"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1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zoom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[[${줌 크기}]]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1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zoomControl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true,</a:t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1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zIndexMarker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100">
                <a:solidFill>
                  <a:srgbClr val="6897BB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8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1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scrollwheel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true</a:t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})</a:t>
            </a:r>
            <a:r>
              <a:rPr lang="ko" sz="11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575" y="1551000"/>
            <a:ext cx="4420776" cy="292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/>
        </p:nvSpPr>
        <p:spPr>
          <a:xfrm>
            <a:off x="310475" y="4127525"/>
            <a:ext cx="370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API에 지도 정보를 요청, html에 지도를 표시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234025" y="937350"/>
            <a:ext cx="853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8BF6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&lt;script </a:t>
            </a:r>
            <a:r>
              <a:rPr lang="ko" sz="1000">
                <a:solidFill>
                  <a:srgbClr val="BABAB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src</a:t>
            </a:r>
            <a:r>
              <a:rPr lang="ko" sz="1000">
                <a:solidFill>
                  <a:srgbClr val="A5C261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="https://apis.openapi.sk.com/tmap/jsv2?version=1&amp;appKey=받아온</a:t>
            </a:r>
            <a:r>
              <a:rPr lang="ko" sz="1000">
                <a:solidFill>
                  <a:srgbClr val="A5C261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앱키</a:t>
            </a:r>
            <a:r>
              <a:rPr lang="ko" sz="1000">
                <a:solidFill>
                  <a:srgbClr val="A5C261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1000">
                <a:solidFill>
                  <a:srgbClr val="E8BF6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&gt;&lt;/script&gt;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6450525" y="952800"/>
            <a:ext cx="255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TMap Api 를 이용하기 위한 앱키 및 스크립트문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310475" y="3649850"/>
            <a:ext cx="21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8BF6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&lt;div </a:t>
            </a:r>
            <a:r>
              <a:rPr lang="ko" sz="1100">
                <a:solidFill>
                  <a:srgbClr val="BABAB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id</a:t>
            </a:r>
            <a:r>
              <a:rPr lang="ko" sz="1100">
                <a:solidFill>
                  <a:srgbClr val="A5C261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="map_div"</a:t>
            </a:r>
            <a:r>
              <a:rPr lang="ko" sz="1100">
                <a:solidFill>
                  <a:srgbClr val="E8BF6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&gt;&lt;/div&gt;</a:t>
            </a:r>
            <a:endParaRPr sz="1100">
              <a:solidFill>
                <a:srgbClr val="E8BF6A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2457675" y="3649850"/>
            <a:ext cx="117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지도가 표시될 div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2499275" y="1363100"/>
            <a:ext cx="171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페이지 로드시 함수 바로 실행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10475" y="1340001"/>
            <a:ext cx="29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8BF6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&lt;body </a:t>
            </a:r>
            <a:r>
              <a:rPr lang="ko" sz="1100">
                <a:solidFill>
                  <a:srgbClr val="BABAB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onload</a:t>
            </a:r>
            <a:r>
              <a:rPr lang="ko" sz="1100">
                <a:solidFill>
                  <a:srgbClr val="A5C261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="</a:t>
            </a:r>
            <a:r>
              <a:rPr lang="ko" sz="11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initTmap</a:t>
            </a:r>
            <a:r>
              <a:rPr lang="ko" sz="11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1100">
                <a:solidFill>
                  <a:srgbClr val="A5C261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1100">
                <a:solidFill>
                  <a:srgbClr val="E8BF6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&gt;</a:t>
            </a:r>
            <a:endParaRPr sz="1100">
              <a:solidFill>
                <a:srgbClr val="E8BF6A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구현 (코드) 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Gps (내 위치 기능)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37" y="2060475"/>
            <a:ext cx="332422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87" y="883875"/>
            <a:ext cx="543877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5674125" y="1308875"/>
            <a:ext cx="30918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내 위치를 받아주는 스크립트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3781850" y="2100800"/>
            <a:ext cx="1333500" cy="615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위치정보 제공 동의받기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3687" y="1884000"/>
            <a:ext cx="3743628" cy="21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5559600" y="4220500"/>
            <a:ext cx="30918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위도, 경도 값을 map 객체에 주입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</a:t>
            </a:r>
            <a:r>
              <a:rPr lang="ko" sz="13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310475" y="918725"/>
            <a:ext cx="5411700" cy="3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구현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내위치</a:t>
            </a:r>
            <a:endParaRPr sz="12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AutoNum type="arabicPeriod"/>
            </a:pPr>
            <a:r>
              <a:rPr lang="ko" sz="2100">
                <a:solidFill>
                  <a:schemeClr val="accent6"/>
                </a:solidFill>
              </a:rPr>
              <a:t>지도 기능</a:t>
            </a:r>
            <a:endParaRPr sz="2100">
              <a:solidFill>
                <a:schemeClr val="accent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장소 검색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경로 탐색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저장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마이 플레이스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루틴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신호등 구현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신호등을 마커로 표현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 저장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신호등 공유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 게시판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기타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로그인, 관리자, 신고, 북마크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475" y="1321047"/>
            <a:ext cx="5411700" cy="2697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59903" y="112172"/>
            <a:ext cx="22102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기능 (장소검색)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75" y="1104075"/>
            <a:ext cx="3694300" cy="2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783" y="1104075"/>
            <a:ext cx="3392568" cy="26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310475" y="4127525"/>
            <a:ext cx="817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T-map 의 지도 객체에는 Marker 객체를 포함 가능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검색한 장소의 정보를 Marker에 저장하여 불러왔던 map 위 알맞은 위도, 경도에 마커를 표시해줌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/>
        </p:nvSpPr>
        <p:spPr>
          <a:xfrm>
            <a:off x="310475" y="1019625"/>
            <a:ext cx="6015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$.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ajax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({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method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"GET"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요청 방식</a:t>
            </a:r>
            <a:endParaRPr sz="9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url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"https://apis.openapi.sk.com/tmap/pois?version=1&amp;format=json&amp;callback=result"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url 주소</a:t>
            </a:r>
            <a:endParaRPr sz="9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async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false, 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동기설정</a:t>
            </a:r>
            <a:endParaRPr sz="9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data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{ 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요청 데이터 정보</a:t>
            </a:r>
            <a:endParaRPr sz="9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"appKey"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"l7xx71377ca4d61b42018b3da0ede8c234fb"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발급받은 Appkey</a:t>
            </a:r>
            <a:endParaRPr sz="9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"searchKeyword"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searchKeyword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검색 키워드</a:t>
            </a:r>
            <a:endParaRPr sz="9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"resCoordType"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"EPSG3857"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요청 좌표계</a:t>
            </a:r>
            <a:endParaRPr sz="9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"reqCoordType"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"WGS84GEO"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응답 좌표계</a:t>
            </a:r>
            <a:endParaRPr sz="9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"centerLon"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.getCenter().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lng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검색을 할 위치의 기준점 위도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"centerLat"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.getCenter().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lat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검색을 할 위치의 기준점 경도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"count"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6 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가져올 갯수</a:t>
            </a:r>
            <a:endParaRPr sz="9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59903" y="112172"/>
            <a:ext cx="22102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4506125" y="2304700"/>
            <a:ext cx="402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※ map.getCenter() : 현제 보고있는 지도의 중심점의 좌표값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2A3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지도인 map객체의 중심점의 좌표를 기준으로 불러와 현재 보고있는 지도의 위치를 기준으로 장소를 검색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기능 (장소검색)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3523925" y="1858575"/>
            <a:ext cx="145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검색할 장소명을 넘겨줌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2541600" y="3045550"/>
            <a:ext cx="301800" cy="63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9"/>
          <p:cNvGrpSpPr/>
          <p:nvPr/>
        </p:nvGrpSpPr>
        <p:grpSpPr>
          <a:xfrm>
            <a:off x="2182625" y="3789525"/>
            <a:ext cx="1428475" cy="684000"/>
            <a:chOff x="2021850" y="3796250"/>
            <a:chExt cx="1428475" cy="684000"/>
          </a:xfrm>
        </p:grpSpPr>
        <p:sp>
          <p:nvSpPr>
            <p:cNvPr id="299" name="Google Shape;299;p39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 txBox="1"/>
            <p:nvPr/>
          </p:nvSpPr>
          <p:spPr>
            <a:xfrm>
              <a:off x="2109025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Response</a:t>
              </a:r>
              <a:endParaRPr sz="110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/>
        </p:nvSpPr>
        <p:spPr>
          <a:xfrm>
            <a:off x="276324" y="2090475"/>
            <a:ext cx="4212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success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function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(response) {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resultpoisData = response.searchPoiInfo.pois.poi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2. 기존 마커, 팝업 제거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if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searchMarkerArr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length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&gt; 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for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 in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searchMarkerArr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searchMarkerArr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[i].setMap(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null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searchMarkerArr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[]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if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labelArr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length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&gt; 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for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 in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labelArr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labelArr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[i].setMap(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null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labelArr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[]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innerHtml 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 </a:t>
            </a: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Search Reulsts 결과값 노출 위한 변수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//맵에 결과물 확인 하기 위한 LatLngBounds객체 생성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positionBounds =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Tmapv2.LatLngBounds()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3601875" y="776100"/>
            <a:ext cx="51162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for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k in resultpoisData) 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POI 마커 정보 저장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noorLat =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Number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(resultpoisData[k].noorLat)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noorLon =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Number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(resultpoisData[k].noorLon)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name = resultpoisData[k].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name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좌표 객체 생성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pointCng 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Tmapv2.Point(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noorLon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noorLat)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EPSG3857좌표계를 WGS84GEO좌표계로 변환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projectionCng 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Tmapv2.Projection.convertEPSG3857ToWGS84GEO(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pointCng)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lat = projectionCng._lat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lon = projectionCng._lng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좌표 설정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markerPosition 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Tmapv2.LatLng(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lat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lon)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Marker 설정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search_marker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Tmapv2.Marker(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position: markerPosition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마커가 표시될 좌표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icon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"아이콘 주소 + i값으로 각 번호가 적혀진 아이콘 적용"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iconSize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Tmapv2.Size(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ko" sz="700">
                <a:solidFill>
                  <a:srgbClr val="6897BB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24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6897BB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38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아이콘 크기 설정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title: name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마커 타이틀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마커가 등록될 지도 객체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결과창에 나타날 검색 결과 html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innerHtml +=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7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검색 결과 출력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searchMarkerArr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push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search_marker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positionBounds.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extend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(markerPosition)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LatLngBounds의 객체 확장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$(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7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#searchResult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).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html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(innerHtml)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//searchResult 결과값 노출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.panToBounds(positionBounds)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확장된 bounds의 중심으로 이동시키기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.zoomOut()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200"/>
          </a:p>
        </p:txBody>
      </p:sp>
      <p:sp>
        <p:nvSpPr>
          <p:cNvPr id="307" name="Google Shape;307;p40"/>
          <p:cNvSpPr txBox="1"/>
          <p:nvPr/>
        </p:nvSpPr>
        <p:spPr>
          <a:xfrm>
            <a:off x="511600" y="4084750"/>
            <a:ext cx="15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08" name="Google Shape;308;p40"/>
          <p:cNvGrpSpPr/>
          <p:nvPr/>
        </p:nvGrpSpPr>
        <p:grpSpPr>
          <a:xfrm>
            <a:off x="1008150" y="963100"/>
            <a:ext cx="1428475" cy="684000"/>
            <a:chOff x="2021850" y="3796250"/>
            <a:chExt cx="1428475" cy="684000"/>
          </a:xfrm>
        </p:grpSpPr>
        <p:sp>
          <p:nvSpPr>
            <p:cNvPr id="309" name="Google Shape;309;p40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0"/>
            <p:cNvSpPr txBox="1"/>
            <p:nvPr/>
          </p:nvSpPr>
          <p:spPr>
            <a:xfrm>
              <a:off x="2109025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Response</a:t>
              </a:r>
              <a:endParaRPr sz="1100"/>
            </a:p>
          </p:txBody>
        </p:sp>
      </p:grpSp>
      <p:sp>
        <p:nvSpPr>
          <p:cNvPr id="311" name="Google Shape;311;p40"/>
          <p:cNvSpPr/>
          <p:nvPr/>
        </p:nvSpPr>
        <p:spPr>
          <a:xfrm>
            <a:off x="1477150" y="1764725"/>
            <a:ext cx="179100" cy="367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0"/>
          <p:cNvSpPr txBox="1"/>
          <p:nvPr/>
        </p:nvSpPr>
        <p:spPr>
          <a:xfrm>
            <a:off x="1941300" y="2985200"/>
            <a:ext cx="178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이전 검색 기록 마커 초기화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5372950" y="3633825"/>
            <a:ext cx="178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받아온 정보를 html 에 추가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7014075" y="2204375"/>
            <a:ext cx="1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지도 객체 위에 마커 객체를 표시하는 과정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5" name="Google Shape;315;p40"/>
          <p:cNvSpPr/>
          <p:nvPr/>
        </p:nvSpPr>
        <p:spPr>
          <a:xfrm>
            <a:off x="6605400" y="979075"/>
            <a:ext cx="363375" cy="2648875"/>
          </a:xfrm>
          <a:custGeom>
            <a:rect b="b" l="l" r="r" t="t"/>
            <a:pathLst>
              <a:path extrusionOk="0" h="105955" w="14535">
                <a:moveTo>
                  <a:pt x="2414" y="0"/>
                </a:moveTo>
                <a:cubicBezTo>
                  <a:pt x="4426" y="9478"/>
                  <a:pt x="14887" y="39208"/>
                  <a:pt x="14485" y="56867"/>
                </a:cubicBezTo>
                <a:cubicBezTo>
                  <a:pt x="14083" y="74526"/>
                  <a:pt x="2414" y="97774"/>
                  <a:pt x="0" y="10595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Google Shape;316;p40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기능 (장소검색) 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/>
        </p:nvSpPr>
        <p:spPr>
          <a:xfrm>
            <a:off x="511600" y="4084750"/>
            <a:ext cx="15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기능 (</a:t>
            </a:r>
            <a:r>
              <a:rPr lang="ko" sz="1300">
                <a:solidFill>
                  <a:schemeClr val="dk1"/>
                </a:solidFill>
              </a:rPr>
              <a:t>장소검색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700" y="1723437"/>
            <a:ext cx="4212900" cy="237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725" y="1723422"/>
            <a:ext cx="5411700" cy="26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50" y="1039197"/>
            <a:ext cx="3543808" cy="52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41"/>
          <p:cNvCxnSpPr/>
          <p:nvPr/>
        </p:nvCxnSpPr>
        <p:spPr>
          <a:xfrm flipH="1">
            <a:off x="1891225" y="1381225"/>
            <a:ext cx="886200" cy="73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41"/>
          <p:cNvCxnSpPr/>
          <p:nvPr/>
        </p:nvCxnSpPr>
        <p:spPr>
          <a:xfrm flipH="1">
            <a:off x="5358125" y="3042475"/>
            <a:ext cx="1716000" cy="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8" name="Google Shape;3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695425" y="825269"/>
            <a:ext cx="193150" cy="1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738188"/>
            <a:ext cx="762000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225" y="1378600"/>
            <a:ext cx="2691549" cy="26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기능 (경로탐색)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813" y="1095101"/>
            <a:ext cx="5960375" cy="29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/>
        </p:nvSpPr>
        <p:spPr>
          <a:xfrm>
            <a:off x="310475" y="4127525"/>
            <a:ext cx="817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T-map 의 지도 객체에 출발지, 도착지 Marker 객체를 생성함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해당 Marker 객체의 위도,경도 정보를 T-Map API에 결과값을 요청하여 받아온 결과를 Map 객체에 다시 생성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950" y="566969"/>
            <a:ext cx="193150" cy="1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/>
        </p:nvSpPr>
        <p:spPr>
          <a:xfrm>
            <a:off x="310475" y="855275"/>
            <a:ext cx="8262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$.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ajax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({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method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"POST"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url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"https://apis.openapi.sk.com/tmap/routes/pedestrian?version=1&amp;format=json&amp;callback=result"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async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false,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data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{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"appKey"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"l7xx71377ca4d61b42018b3da0ede8c234fb"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"startX"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1" i="1"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s_marker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.getPosition().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lng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현제 지도의 출발지 도착지 마커의 위도 경도를 뽑아옴</a:t>
            </a:r>
            <a:endParaRPr sz="12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"startY"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1" i="1"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s_marker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.getPosition().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lat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"endX"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1" i="1"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e_marker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.getPosition().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lng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"endY"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1" i="1"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e_marker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.getPosition().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lat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"reqCoordType"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"WGS84GEO"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"resCoordType"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"EPSG3857"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"startName"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"출발지"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"endName"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"도착지"</a:t>
            </a:r>
            <a:endParaRPr sz="1200">
              <a:solidFill>
                <a:srgbClr val="6A8759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639350" y="456971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기능 (경로탐색)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4053700" y="2313875"/>
            <a:ext cx="25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Marker 객체에 담긴 위도, 경도 값을 가져옴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3587700" y="1924625"/>
            <a:ext cx="363375" cy="1086304"/>
          </a:xfrm>
          <a:custGeom>
            <a:rect b="b" l="l" r="r" t="t"/>
            <a:pathLst>
              <a:path extrusionOk="0" h="105955" w="14535">
                <a:moveTo>
                  <a:pt x="2414" y="0"/>
                </a:moveTo>
                <a:cubicBezTo>
                  <a:pt x="4426" y="9478"/>
                  <a:pt x="14887" y="39208"/>
                  <a:pt x="14485" y="56867"/>
                </a:cubicBezTo>
                <a:cubicBezTo>
                  <a:pt x="14083" y="74526"/>
                  <a:pt x="2414" y="97774"/>
                  <a:pt x="0" y="10595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6" name="Google Shape;346;p43"/>
          <p:cNvSpPr/>
          <p:nvPr/>
        </p:nvSpPr>
        <p:spPr>
          <a:xfrm>
            <a:off x="4421100" y="2911400"/>
            <a:ext cx="301800" cy="63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43"/>
          <p:cNvGrpSpPr/>
          <p:nvPr/>
        </p:nvGrpSpPr>
        <p:grpSpPr>
          <a:xfrm>
            <a:off x="4053700" y="3715750"/>
            <a:ext cx="1428475" cy="684000"/>
            <a:chOff x="2021850" y="3796250"/>
            <a:chExt cx="1428475" cy="684000"/>
          </a:xfrm>
        </p:grpSpPr>
        <p:sp>
          <p:nvSpPr>
            <p:cNvPr id="348" name="Google Shape;348;p43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3"/>
            <p:cNvSpPr txBox="1"/>
            <p:nvPr/>
          </p:nvSpPr>
          <p:spPr>
            <a:xfrm>
              <a:off x="2109025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Response</a:t>
              </a:r>
              <a:endParaRPr sz="1100"/>
            </a:p>
          </p:txBody>
        </p:sp>
      </p:grpSp>
      <p:sp>
        <p:nvSpPr>
          <p:cNvPr id="350" name="Google Shape;350;p43"/>
          <p:cNvSpPr txBox="1"/>
          <p:nvPr/>
        </p:nvSpPr>
        <p:spPr>
          <a:xfrm>
            <a:off x="5191875" y="1507325"/>
            <a:ext cx="25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경로 탐색 시 호출하는 API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650" y="2621675"/>
            <a:ext cx="7334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475" y="2621675"/>
            <a:ext cx="748579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8370499" y="4776143"/>
            <a:ext cx="193150" cy="16647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 txBox="1"/>
          <p:nvPr/>
        </p:nvSpPr>
        <p:spPr>
          <a:xfrm>
            <a:off x="310475" y="1795275"/>
            <a:ext cx="3783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success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(response)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positionBounds =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Tmapv2.LatLngBounds()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markerPosition =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Tmapv2.LatLng(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s_marker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.getPosition().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lat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s_marker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.getPosition().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lng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positionBounds.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extend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(markerPosition)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markerPosition =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Tmapv2.LatLng(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e_marker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.getPosition().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lat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e_marker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.getPosition().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lng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positionBounds.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extend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(markerPosition)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resultData = response.features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//결과 출력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tDistance 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"총 거리 : 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+ ((resultData[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].properties.totalDistance) / 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.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toFixed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"km,"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tTime 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 총 시간 : 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+ ((resultData[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].properties.totalTime) / 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.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toFixed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"분"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Courier New"/>
                <a:ea typeface="Courier New"/>
                <a:cs typeface="Courier New"/>
                <a:sym typeface="Courier New"/>
              </a:rPr>
              <a:t>#result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(tDistance + tTime)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9" name="Google Shape;359;p44"/>
          <p:cNvSpPr txBox="1"/>
          <p:nvPr/>
        </p:nvSpPr>
        <p:spPr>
          <a:xfrm>
            <a:off x="3928588" y="944700"/>
            <a:ext cx="3783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 in resultData) { </a:t>
            </a: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//for문 [S]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geometry = resultData[i].geometry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properties = resultData[i].properties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polyline_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if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(geometry.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"LineString"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 in geometry.coordinates)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경로들의 결과값(구간)들을 포인트 객체로 변환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latlng =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Tmapv2.Point(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geometry.coordinates[j][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geometry.coordinates[j][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포인트 객체를 받아 좌표값으로 변환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convertPoint =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Tmapv2.Projection.convertEPSG3857ToWGS84GEO(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latlng)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포인트객체의 정보로 좌표값 변환 객체로 저장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convertChange =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Tmapv2.LatLng(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convertPoint._lat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convertPoint._lng)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배열에 담기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drawInfoArr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(convertChange)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44"/>
          <p:cNvSpPr txBox="1"/>
          <p:nvPr/>
        </p:nvSpPr>
        <p:spPr>
          <a:xfrm>
            <a:off x="-4061850" y="-598050"/>
            <a:ext cx="37839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success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(response)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positionBounds =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Tmapv2.LatLngBounds()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markerPosition =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Tmapv2.LatLng(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s_marker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.getPosition().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lat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s_marker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.getPosition().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lng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positionBounds.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extend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(markerPosition)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markerPosition =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Tmapv2.LatLng(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e_marker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.getPosition().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lat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e_marker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.getPosition().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lng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positionBounds.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extend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(markerPosition)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resultData = response.features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//결과 출력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tDistance 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"총 거리 : 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+ ((resultData[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].properties.totalDistance) / 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.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toFixed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"km,"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tTime 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 총 시간 : 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+ ((resultData[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].properties.totalTime) / 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.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toFixed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"분"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Courier New"/>
                <a:ea typeface="Courier New"/>
                <a:cs typeface="Courier New"/>
                <a:sym typeface="Courier New"/>
              </a:rPr>
              <a:t>#result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(tDistance + tTime)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//기존 그려진 라인 &amp; 마커가 있다면 초기화</a:t>
            </a:r>
            <a:endParaRPr sz="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resultdrawArr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length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 in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resultdrawArr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resultdrawArr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[i]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.setMap(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resultdrawArr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[]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drawInfoArr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[]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61" name="Google Shape;361;p44"/>
          <p:cNvGrpSpPr/>
          <p:nvPr/>
        </p:nvGrpSpPr>
        <p:grpSpPr>
          <a:xfrm>
            <a:off x="1076225" y="882100"/>
            <a:ext cx="1428475" cy="684000"/>
            <a:chOff x="2021850" y="3796250"/>
            <a:chExt cx="1428475" cy="684000"/>
          </a:xfrm>
        </p:grpSpPr>
        <p:sp>
          <p:nvSpPr>
            <p:cNvPr id="362" name="Google Shape;362;p44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4"/>
            <p:cNvSpPr txBox="1"/>
            <p:nvPr/>
          </p:nvSpPr>
          <p:spPr>
            <a:xfrm>
              <a:off x="2109025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Response</a:t>
              </a:r>
              <a:endParaRPr sz="1100"/>
            </a:p>
          </p:txBody>
        </p:sp>
      </p:grpSp>
      <p:sp>
        <p:nvSpPr>
          <p:cNvPr id="364" name="Google Shape;364;p44"/>
          <p:cNvSpPr/>
          <p:nvPr/>
        </p:nvSpPr>
        <p:spPr>
          <a:xfrm>
            <a:off x="1611275" y="1617150"/>
            <a:ext cx="259800" cy="28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 txBox="1"/>
          <p:nvPr/>
        </p:nvSpPr>
        <p:spPr>
          <a:xfrm>
            <a:off x="2254675" y="3251575"/>
            <a:ext cx="201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받아온 거리 정보를 html 에 추가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2254675" y="3600300"/>
            <a:ext cx="201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받아온 시간 정보를 html 에 추가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7619463" y="2292463"/>
            <a:ext cx="178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경로를 표시하는 객체 생성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8" name="Google Shape;368;p44"/>
          <p:cNvSpPr/>
          <p:nvPr/>
        </p:nvSpPr>
        <p:spPr>
          <a:xfrm>
            <a:off x="7363188" y="1067163"/>
            <a:ext cx="363375" cy="2648875"/>
          </a:xfrm>
          <a:custGeom>
            <a:rect b="b" l="l" r="r" t="t"/>
            <a:pathLst>
              <a:path extrusionOk="0" h="105955" w="14535">
                <a:moveTo>
                  <a:pt x="2414" y="0"/>
                </a:moveTo>
                <a:cubicBezTo>
                  <a:pt x="4426" y="9478"/>
                  <a:pt x="14887" y="39208"/>
                  <a:pt x="14485" y="56867"/>
                </a:cubicBezTo>
                <a:cubicBezTo>
                  <a:pt x="14083" y="74526"/>
                  <a:pt x="2414" y="97774"/>
                  <a:pt x="0" y="10595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69" name="Google Shape;369;p44"/>
          <p:cNvGrpSpPr/>
          <p:nvPr/>
        </p:nvGrpSpPr>
        <p:grpSpPr>
          <a:xfrm>
            <a:off x="5221513" y="3901395"/>
            <a:ext cx="1358981" cy="684000"/>
            <a:chOff x="2021850" y="3796250"/>
            <a:chExt cx="1358981" cy="684000"/>
          </a:xfrm>
        </p:grpSpPr>
        <p:sp>
          <p:nvSpPr>
            <p:cNvPr id="370" name="Google Shape;370;p44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4"/>
            <p:cNvSpPr txBox="1"/>
            <p:nvPr/>
          </p:nvSpPr>
          <p:spPr>
            <a:xfrm>
              <a:off x="2039531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drawInfoArray</a:t>
              </a:r>
              <a:endParaRPr sz="1100"/>
            </a:p>
          </p:txBody>
        </p:sp>
      </p:grpSp>
      <p:sp>
        <p:nvSpPr>
          <p:cNvPr id="372" name="Google Shape;372;p44"/>
          <p:cNvSpPr/>
          <p:nvPr/>
        </p:nvSpPr>
        <p:spPr>
          <a:xfrm>
            <a:off x="5598888" y="3559375"/>
            <a:ext cx="259800" cy="28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기능 (경로탐색) 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 txBox="1"/>
          <p:nvPr/>
        </p:nvSpPr>
        <p:spPr>
          <a:xfrm>
            <a:off x="724400" y="780300"/>
            <a:ext cx="43467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markerImg = </a:t>
            </a:r>
            <a:r>
              <a:rPr lang="ko" sz="75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var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pType = </a:t>
            </a:r>
            <a:r>
              <a:rPr lang="ko" sz="75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var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if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(properties.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pointType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ko" sz="75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"S"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//출발지 마커</a:t>
            </a:r>
            <a:endParaRPr sz="75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markerImg = </a:t>
            </a:r>
            <a:r>
              <a:rPr lang="ko" sz="75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"http://tmapapi.sktelecom.com/upload/tmap/marker/pin_r_m_s.png"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pType = </a:t>
            </a:r>
            <a:r>
              <a:rPr lang="ko" sz="75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"S"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size =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Tmapv2.Size(</a:t>
            </a:r>
            <a:r>
              <a:rPr lang="ko" sz="75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75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38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(properties.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pointType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ko" sz="75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"E"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//도착지 마커</a:t>
            </a:r>
            <a:endParaRPr sz="75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markerImg = </a:t>
            </a:r>
            <a:r>
              <a:rPr lang="ko" sz="75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"http://tmapapi.sktelecom.com/upload/tmap/marker/pin_r_m_e.png"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pType = </a:t>
            </a:r>
            <a:r>
              <a:rPr lang="ko" sz="75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"E"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size =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Tmapv2.Size(</a:t>
            </a:r>
            <a:r>
              <a:rPr lang="ko" sz="75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75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38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//각 포인트 마커</a:t>
            </a:r>
            <a:endParaRPr sz="75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markerImg = </a:t>
            </a:r>
            <a:r>
              <a:rPr lang="ko" sz="75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"http://topopen.tmap.co.kr/imgs/point.png"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pType = </a:t>
            </a:r>
            <a:r>
              <a:rPr lang="ko" sz="75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"P"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size =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Tmapv2.Size(</a:t>
            </a:r>
            <a:r>
              <a:rPr lang="ko" sz="75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75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경로들의 결과값들을 포인트 객체로 변환</a:t>
            </a:r>
            <a:endParaRPr sz="75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latlon =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Tmapv2.Point(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geometry.coordinates[</a:t>
            </a:r>
            <a:r>
              <a:rPr lang="ko" sz="75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geometry.coordinates[</a:t>
            </a:r>
            <a:r>
              <a:rPr lang="ko" sz="75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포인트 객체를 받아 좌표값으로 다시 변환</a:t>
            </a:r>
            <a:endParaRPr sz="75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convertPoint =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Tmapv2.Projection.convertEPSG3857ToWGS84GEO(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latlon)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var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routeInfoObj = {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markerImage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markerImg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lng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convertPoint._lng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lat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convertPoint._lat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pointType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pType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4657175" y="856500"/>
            <a:ext cx="42081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Marker 추가</a:t>
            </a:r>
            <a:endParaRPr sz="75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marker_p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Tmapv2.Marker(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{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Tmapv2.LatLng(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routeInfoObj.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lat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routeInfoObj.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lng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icon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routeInfoObj.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markerImage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iconSize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size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i="1"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1"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endParaRPr b="1" i="1" sz="75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포인트 객체 초기화를 위해 배열에 현제 포인트 정보를 추가</a:t>
            </a:r>
            <a:endParaRPr sz="75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i="1"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p_markerArr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5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marker_p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//for문 [E]</a:t>
            </a:r>
            <a:endParaRPr sz="75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5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drawLine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drawInfoArr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1"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.panToBounds(positionBounds)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확장된 bounds의 중심으로 이동시키기</a:t>
            </a:r>
            <a:endParaRPr sz="75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1" lang="ko" sz="75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.zoomOut()</a:t>
            </a:r>
            <a:r>
              <a:rPr lang="ko" sz="7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/>
          </a:p>
        </p:txBody>
      </p:sp>
      <p:grpSp>
        <p:nvGrpSpPr>
          <p:cNvPr id="381" name="Google Shape;381;p45"/>
          <p:cNvGrpSpPr/>
          <p:nvPr/>
        </p:nvGrpSpPr>
        <p:grpSpPr>
          <a:xfrm>
            <a:off x="98138" y="856495"/>
            <a:ext cx="1358981" cy="684000"/>
            <a:chOff x="2021850" y="3796250"/>
            <a:chExt cx="1358981" cy="684000"/>
          </a:xfrm>
        </p:grpSpPr>
        <p:sp>
          <p:nvSpPr>
            <p:cNvPr id="382" name="Google Shape;382;p45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5"/>
            <p:cNvSpPr txBox="1"/>
            <p:nvPr/>
          </p:nvSpPr>
          <p:spPr>
            <a:xfrm>
              <a:off x="2039531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drawInfoArray</a:t>
              </a:r>
              <a:endParaRPr sz="1100"/>
            </a:p>
          </p:txBody>
        </p:sp>
      </p:grpSp>
      <p:sp>
        <p:nvSpPr>
          <p:cNvPr id="384" name="Google Shape;384;p45"/>
          <p:cNvSpPr/>
          <p:nvPr/>
        </p:nvSpPr>
        <p:spPr>
          <a:xfrm rot="-1375321">
            <a:off x="1044399" y="1607462"/>
            <a:ext cx="301943" cy="6302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5"/>
          <p:cNvSpPr txBox="1"/>
          <p:nvPr/>
        </p:nvSpPr>
        <p:spPr>
          <a:xfrm>
            <a:off x="6950700" y="1707025"/>
            <a:ext cx="30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저장된 새로운  LineMarker 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객체를 기존 Map 객체에 저장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기능 (경로탐색) 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6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기능 (경로탐색)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97" y="954547"/>
            <a:ext cx="4064100" cy="914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325" y="1043874"/>
            <a:ext cx="4064100" cy="128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50" y="1910775"/>
            <a:ext cx="5464574" cy="270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46"/>
          <p:cNvCxnSpPr/>
          <p:nvPr/>
        </p:nvCxnSpPr>
        <p:spPr>
          <a:xfrm flipH="1">
            <a:off x="1274100" y="1710025"/>
            <a:ext cx="965700" cy="173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46"/>
          <p:cNvCxnSpPr/>
          <p:nvPr/>
        </p:nvCxnSpPr>
        <p:spPr>
          <a:xfrm flipH="1">
            <a:off x="4070425" y="1869500"/>
            <a:ext cx="2836800" cy="189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</a:t>
            </a:r>
            <a:r>
              <a:rPr lang="ko" sz="13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03" name="Google Shape;403;p47"/>
          <p:cNvSpPr txBox="1"/>
          <p:nvPr/>
        </p:nvSpPr>
        <p:spPr>
          <a:xfrm>
            <a:off x="310475" y="918725"/>
            <a:ext cx="5411700" cy="3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구현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내위치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기능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장소 검색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경로 탐색</a:t>
            </a:r>
            <a:endParaRPr sz="12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AutoNum type="arabicPeriod"/>
            </a:pPr>
            <a:r>
              <a:rPr lang="ko" sz="2100">
                <a:solidFill>
                  <a:srgbClr val="FFFF00"/>
                </a:solidFill>
              </a:rPr>
              <a:t>지도 저장</a:t>
            </a:r>
            <a:endParaRPr sz="2100">
              <a:solidFill>
                <a:srgbClr val="FFFF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마이 플레이스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루틴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신호등 구현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신호등을 마커로 표현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 저장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신호등 공유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 게시판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기타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로그인, 관리자, 신고, 북마크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44625" y="835344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 txBox="1"/>
          <p:nvPr/>
        </p:nvSpPr>
        <p:spPr>
          <a:xfrm>
            <a:off x="310475" y="972425"/>
            <a:ext cx="546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항상 검색하는 장소를 매번 검색할수는 없는 노릇이라 마이플레이스를 구현해한번 클릭으로 저장해 놓은 위치를 이동할 수 있게 구현해 놓았다. 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310475" y="1412425"/>
            <a:ext cx="72639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$.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ajax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"/myPlace/save?myPlaceLat="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+ lat +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"&amp;myPlaceLng="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+ lng +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"&amp;myPlaceName="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+ title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"get"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success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"마이플레이스에 추가되었습니다."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myPlaceList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"searchResult"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innerHTML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"검색결과"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markerRemove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if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searchMarkerArr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length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 in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searchMarkerArr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searchMarkerArr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[i].setMap(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searchMarkerArr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[]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48"/>
          <p:cNvSpPr txBox="1"/>
          <p:nvPr/>
        </p:nvSpPr>
        <p:spPr>
          <a:xfrm>
            <a:off x="4913200" y="1557425"/>
            <a:ext cx="39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8"/>
          <p:cNvSpPr txBox="1"/>
          <p:nvPr/>
        </p:nvSpPr>
        <p:spPr>
          <a:xfrm>
            <a:off x="397775" y="3743550"/>
            <a:ext cx="3889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2A362"/>
                </a:solidFill>
              </a:rPr>
              <a:t>검색한 결과에서 검색한 내용의 위도와 경도를 담아서 Ajax를 통해 데이터베이스에 넘겨 데이터를 관리한다.</a:t>
            </a:r>
            <a:endParaRPr sz="1300">
              <a:solidFill>
                <a:srgbClr val="62A362"/>
              </a:solidFill>
            </a:endParaRPr>
          </a:p>
        </p:txBody>
      </p:sp>
      <p:sp>
        <p:nvSpPr>
          <p:cNvPr id="413" name="Google Shape;413;p48"/>
          <p:cNvSpPr txBox="1"/>
          <p:nvPr/>
        </p:nvSpPr>
        <p:spPr>
          <a:xfrm>
            <a:off x="3463150" y="2019263"/>
            <a:ext cx="426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lat : 위도 lng : 경도의 값을 의미하며 title은 저장할 이름을 가져온다.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961350" y="3266225"/>
            <a:ext cx="385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innerHTML로 추가된 마이플레이스를 뿌리고 검색결과를 초기화</a:t>
            </a:r>
            <a:endParaRPr sz="900">
              <a:solidFill>
                <a:srgbClr val="FF0000"/>
              </a:solidFill>
            </a:endParaRPr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638" y="2654300"/>
            <a:ext cx="2363825" cy="9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7550" y="3691703"/>
            <a:ext cx="2328625" cy="72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48"/>
          <p:cNvCxnSpPr/>
          <p:nvPr/>
        </p:nvCxnSpPr>
        <p:spPr>
          <a:xfrm>
            <a:off x="5774675" y="3691700"/>
            <a:ext cx="810300" cy="50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48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저장 (마이플레이스</a:t>
            </a:r>
            <a:r>
              <a:rPr lang="ko" sz="1300">
                <a:solidFill>
                  <a:schemeClr val="dk1"/>
                </a:solidFill>
              </a:rPr>
              <a:t> </a:t>
            </a:r>
            <a:r>
              <a:rPr lang="ko" sz="1300">
                <a:solidFill>
                  <a:schemeClr val="dk1"/>
                </a:solidFill>
              </a:rPr>
              <a:t>저장) 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361250" y="63041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243175" y="895625"/>
            <a:ext cx="4653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function 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myPlaceList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$.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ajax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url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"/myPlace/list"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type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"get"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dataType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"json"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success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function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(result)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myPlacesList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result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let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&lt;table style=</a:t>
            </a:r>
            <a:r>
              <a:rPr lang="ko" sz="800">
                <a:solidFill>
                  <a:srgbClr val="CC7832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\"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display: inline</a:t>
            </a:r>
            <a:r>
              <a:rPr lang="ko" sz="800">
                <a:solidFill>
                  <a:srgbClr val="CC7832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\"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 id=</a:t>
            </a:r>
            <a:r>
              <a:rPr lang="ko" sz="800">
                <a:solidFill>
                  <a:srgbClr val="CC7832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\"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mypTap</a:t>
            </a:r>
            <a:r>
              <a:rPr lang="ko" sz="800">
                <a:solidFill>
                  <a:srgbClr val="CC7832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\"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for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let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 in result)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&lt;tr class='myPlaceTap' onclick='myPlaceClick(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result[i].myPlaceId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result[i].myPlaceLat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result[i].myPlaceLon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'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'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result[i].myPlaceName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'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'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)'&gt;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&lt;td&gt;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&lt;p&gt;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result[i].myPlaceName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&lt;/p&gt;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&lt;/td&gt;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&lt;/tr&gt;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&lt;tr style='margin-bottom: 5px;display: none;' id='myPlace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result[i].myPlaceId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'&gt;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&lt;td&gt;&lt;input type='button' onclick='startMyPlace(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result[i].myPlaceId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);tap2();' value='출발지'&gt;&lt;/td&gt;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&lt;td&gt;&lt;input type='button' onclick='endMyPlace(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result[i].myPlaceId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)tap2();' value='도착지'&gt;&lt;/td&gt;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&lt;/tr&gt;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&lt;/table&gt;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document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getElementById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"myPlaceList"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innerHTML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output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})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5" name="Google Shape;425;p49"/>
          <p:cNvSpPr txBox="1"/>
          <p:nvPr/>
        </p:nvSpPr>
        <p:spPr>
          <a:xfrm>
            <a:off x="4844975" y="1117400"/>
            <a:ext cx="367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데이터에 있는 마이플레이스의 정보를 ajax를 통해 받아와 뿌려주었고 onclick을 통해 저장되어있는 원하는 장소를 지도에 띄우게 만들었다.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6" name="Google Shape;4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200" y="2164100"/>
            <a:ext cx="26670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9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저장 (마이플레이스 출력) 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5375" y="4963694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310475" y="941625"/>
            <a:ext cx="59625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function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myPlaceClick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(id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lat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lng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name) {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myPlaceButton =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document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getElementById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"myPlace"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id)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if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(myPlaceButton.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style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display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==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"inline"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 {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myPlaceButton.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style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display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"none"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clickId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markerRemove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else if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(myPlaceButton.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style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display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==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"none"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 {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if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clickId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==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 {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myPlaceButton.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style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display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"inline"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clickId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id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clickPing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(lat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lng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name)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else if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clickId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!=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 {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document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getElementById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"myPlace"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clickId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style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display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"none"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myPlaceButton.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style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display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"inline"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b="1" i="1" lang="ko" sz="9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clickId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id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clickPing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(lat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lng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name)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4" name="Google Shape;434;p50"/>
          <p:cNvSpPr txBox="1"/>
          <p:nvPr/>
        </p:nvSpPr>
        <p:spPr>
          <a:xfrm>
            <a:off x="954575" y="3249875"/>
            <a:ext cx="467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function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clickPing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(lat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lng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name) 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markerRemove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marker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Tmapv2.Marker({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position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Tmapv2.LatLng(lat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lng)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//Marker의 중심좌표 설정.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title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name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마커 타이틀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//Marker가 표시될 Map 설정.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.setCenter(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Tmapv2.LatLng(lat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lng))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.setZoom(</a:t>
            </a:r>
            <a:r>
              <a:rPr lang="ko" sz="700">
                <a:solidFill>
                  <a:srgbClr val="6897BB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17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5" name="Google Shape;435;p50"/>
          <p:cNvSpPr txBox="1"/>
          <p:nvPr/>
        </p:nvSpPr>
        <p:spPr>
          <a:xfrm>
            <a:off x="3241325" y="13136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</a:rPr>
              <a:t>클릭시 마이플레이스 탭을 열어 출발지 도착지를 지정 가능하게 해주는데</a:t>
            </a:r>
            <a:endParaRPr sz="900">
              <a:solidFill>
                <a:srgbClr val="6A87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if 문은 클릭되있거나 이전에 클릭되어있는 마이플레이스 탭을 닫아주는 역할을 함</a:t>
            </a:r>
            <a:endParaRPr sz="900">
              <a:solidFill>
                <a:srgbClr val="FF0000"/>
              </a:solidFill>
            </a:endParaRPr>
          </a:p>
        </p:txBody>
      </p:sp>
      <p:cxnSp>
        <p:nvCxnSpPr>
          <p:cNvPr id="436" name="Google Shape;436;p50"/>
          <p:cNvCxnSpPr/>
          <p:nvPr/>
        </p:nvCxnSpPr>
        <p:spPr>
          <a:xfrm>
            <a:off x="1057700" y="2571750"/>
            <a:ext cx="290100" cy="80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50"/>
          <p:cNvSpPr txBox="1"/>
          <p:nvPr/>
        </p:nvSpPr>
        <p:spPr>
          <a:xfrm>
            <a:off x="3599600" y="1775300"/>
            <a:ext cx="440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선택한 마이플레이스의 좌표를 받아와 지도의 위치를 변경해주며 마커를 찍어줌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8" name="Google Shape;4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625" y="3249875"/>
            <a:ext cx="2730359" cy="147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9" name="Google Shape;4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275" y="2961275"/>
            <a:ext cx="2131875" cy="110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0" name="Google Shape;440;p50"/>
          <p:cNvSpPr txBox="1"/>
          <p:nvPr/>
        </p:nvSpPr>
        <p:spPr>
          <a:xfrm>
            <a:off x="4640250" y="3249875"/>
            <a:ext cx="192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0000"/>
                </a:solidFill>
              </a:rPr>
              <a:t>←클릭시 ↓열림</a:t>
            </a:r>
            <a:endParaRPr b="1" sz="800">
              <a:solidFill>
                <a:srgbClr val="FF0000"/>
              </a:solidFill>
            </a:endParaRPr>
          </a:p>
        </p:txBody>
      </p:sp>
      <p:cxnSp>
        <p:nvCxnSpPr>
          <p:cNvPr id="441" name="Google Shape;441;p50"/>
          <p:cNvCxnSpPr/>
          <p:nvPr/>
        </p:nvCxnSpPr>
        <p:spPr>
          <a:xfrm>
            <a:off x="6107375" y="3633725"/>
            <a:ext cx="870000" cy="35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0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저장 (마이플레이스 활용) 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저장 (루틴 저장)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48" name="Google Shape;448;p51"/>
          <p:cNvSpPr txBox="1"/>
          <p:nvPr/>
        </p:nvSpPr>
        <p:spPr>
          <a:xfrm>
            <a:off x="197400" y="776100"/>
            <a:ext cx="3600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function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rutinSave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if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e_marker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.getPosition() !=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null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&amp;&amp;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s_marker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.getPosition() !=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null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 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memberId = [[${session.loginId}]]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startPoint =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document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getElementById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"searchKeyword1"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).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value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destination =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document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getElementById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"searchKeyword2"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).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value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startPointLat =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s_marker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.getPosition().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lat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startPointLon =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s_marker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.getPosition().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lng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endPointLat =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e_marker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.getPosition().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lat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endPointLon =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e_marker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.getPosition().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lng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let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rutinName =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prompt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'루틴명을 입력해주세요'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''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$.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ajax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type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"post"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url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"/rutin/save"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data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{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"memberId"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memberId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"startPoint"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startPoint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"startPointLat"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startPointLat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"startPointLon"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startPointLon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"destination"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destination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"endPointLat"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endPointLat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"endPointLon"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endPointLon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"rutinName"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rutinName}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dataType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"text"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success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function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(result) 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if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(result ==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"yes"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 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alert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"내 루틴에 저장했습니다."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rutinList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else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alert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"실패했습니다."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}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error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function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 {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alert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"홈페이지 오류"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})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else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{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alert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"출발지와 도착지를 모두 설정해 주세요."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9" name="Google Shape;449;p51"/>
          <p:cNvSpPr txBox="1"/>
          <p:nvPr/>
        </p:nvSpPr>
        <p:spPr>
          <a:xfrm>
            <a:off x="3798300" y="981250"/>
            <a:ext cx="528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자주 다니는 길을 쉽게 검색하기 위해 루틴의 기능을 추가하였다.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루틴을 통해 한번의 클릭으로 두번의 검색을 줄일 수 있게 된다.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51"/>
          <p:cNvSpPr txBox="1"/>
          <p:nvPr/>
        </p:nvSpPr>
        <p:spPr>
          <a:xfrm>
            <a:off x="2911975" y="1596850"/>
            <a:ext cx="591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루틴도 ajax를 이용해 위도와 경도 이름의 데이터를 보내고 데이터베이스에 저장하며 그로인해 필요할 때 매번 꺼내쓸수 있게된다.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2263125" y="2212450"/>
            <a:ext cx="334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A8759"/>
                </a:solidFill>
              </a:rPr>
              <a:t>출발지와 도착지를 지정을 하면 루틴을 저장할 수 있게 된다.</a:t>
            </a:r>
            <a:endParaRPr>
              <a:solidFill>
                <a:srgbClr val="6A8759"/>
              </a:solidFill>
            </a:endParaRPr>
          </a:p>
        </p:txBody>
      </p:sp>
      <p:pic>
        <p:nvPicPr>
          <p:cNvPr id="452" name="Google Shape;4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193" y="2212450"/>
            <a:ext cx="2559408" cy="167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" name="Google Shape;4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463" y="3190373"/>
            <a:ext cx="1844025" cy="7400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" name="Google Shape;4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8475" y="3673088"/>
            <a:ext cx="2445300" cy="101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55" name="Google Shape;455;p51"/>
          <p:cNvCxnSpPr/>
          <p:nvPr/>
        </p:nvCxnSpPr>
        <p:spPr>
          <a:xfrm flipH="1">
            <a:off x="3885300" y="2714175"/>
            <a:ext cx="2350200" cy="90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51"/>
          <p:cNvSpPr txBox="1"/>
          <p:nvPr/>
        </p:nvSpPr>
        <p:spPr>
          <a:xfrm>
            <a:off x="6983500" y="3882950"/>
            <a:ext cx="17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</a:rPr>
              <a:t>1. </a:t>
            </a:r>
            <a:r>
              <a:rPr lang="ko" sz="800">
                <a:solidFill>
                  <a:srgbClr val="FF0000"/>
                </a:solidFill>
              </a:rPr>
              <a:t>출발지 도착지 지정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457" name="Google Shape;457;p51"/>
          <p:cNvSpPr txBox="1"/>
          <p:nvPr/>
        </p:nvSpPr>
        <p:spPr>
          <a:xfrm>
            <a:off x="6279500" y="4027613"/>
            <a:ext cx="17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</a:rPr>
              <a:t>2. 루틴 이름 입력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458" name="Google Shape;458;p51"/>
          <p:cNvSpPr txBox="1"/>
          <p:nvPr/>
        </p:nvSpPr>
        <p:spPr>
          <a:xfrm>
            <a:off x="5566950" y="4246125"/>
            <a:ext cx="17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</a:rPr>
              <a:t>3. 목록에 저장</a:t>
            </a:r>
            <a:endParaRPr sz="800">
              <a:solidFill>
                <a:srgbClr val="FF0000"/>
              </a:solidFill>
            </a:endParaRPr>
          </a:p>
        </p:txBody>
      </p:sp>
      <p:pic>
        <p:nvPicPr>
          <p:cNvPr id="459" name="Google Shape;45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558675" y="13344"/>
            <a:ext cx="193150" cy="1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57975"/>
            <a:ext cx="9144000" cy="534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825" y="423809"/>
            <a:ext cx="4371999" cy="43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75" y="1767625"/>
            <a:ext cx="2634001" cy="26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1475" y="205800"/>
            <a:ext cx="1402476" cy="140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저장 (루틴 출력)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895050" y="13344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2"/>
          <p:cNvSpPr txBox="1"/>
          <p:nvPr/>
        </p:nvSpPr>
        <p:spPr>
          <a:xfrm>
            <a:off x="310475" y="838775"/>
            <a:ext cx="4548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function 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rutinList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$.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ajax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url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"/rutin/list"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type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"get"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dataType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"json"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success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function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(result)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rutinsList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result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let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&lt;table style='width: 100%' id='rutinTap'&gt;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for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let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 in result) {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&lt;tr class='myPlaceTap'&gt;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&lt;div id='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result[i].rutinId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'&gt;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&lt;td onclick='rutinSearch(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i 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);tap2();'&gt;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+= result[i].rutinName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&lt;/td&gt;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&lt;/tr&gt;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+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&lt;/div&gt;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output +=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&lt;/table&gt;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b="1" i="1"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document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getElementById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"rutinList"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).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innerHTML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output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})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7" name="Google Shape;467;p52"/>
          <p:cNvSpPr txBox="1"/>
          <p:nvPr/>
        </p:nvSpPr>
        <p:spPr>
          <a:xfrm>
            <a:off x="4075250" y="1012875"/>
            <a:ext cx="472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루틴 역시 마이플레이스와 같은 방식을 사용하여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ajax를 통해 정보를 받아와 뿌려주었고, onclick을 통해 저장된 데이터를 통해 길을 바로 찾을수 있게 만들었다.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8" name="Google Shape;46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050" y="2571750"/>
            <a:ext cx="272415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2"/>
          <p:cNvSpPr txBox="1"/>
          <p:nvPr/>
        </p:nvSpPr>
        <p:spPr>
          <a:xfrm>
            <a:off x="4449050" y="2951600"/>
            <a:ext cx="172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↓ 아래로 목록 출력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3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지도 저장 (루틴 활용)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75" name="Google Shape;475;p53"/>
          <p:cNvSpPr txBox="1"/>
          <p:nvPr/>
        </p:nvSpPr>
        <p:spPr>
          <a:xfrm>
            <a:off x="4423400" y="910025"/>
            <a:ext cx="430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루틴목록에 있는 내 루틴을 클릭하면 경로탐색 탭으로 넘어가 경로를 탐색해준다.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6" name="Google Shape;4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800" y="1470225"/>
            <a:ext cx="2416025" cy="15130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7" name="Google Shape;47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050" y="2508450"/>
            <a:ext cx="3407104" cy="21327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78" name="Google Shape;478;p53"/>
          <p:cNvCxnSpPr/>
          <p:nvPr/>
        </p:nvCxnSpPr>
        <p:spPr>
          <a:xfrm flipH="1">
            <a:off x="5523400" y="2315400"/>
            <a:ext cx="1119600" cy="356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53"/>
          <p:cNvCxnSpPr/>
          <p:nvPr/>
        </p:nvCxnSpPr>
        <p:spPr>
          <a:xfrm>
            <a:off x="6409600" y="2318525"/>
            <a:ext cx="0" cy="1020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53"/>
          <p:cNvSpPr txBox="1"/>
          <p:nvPr/>
        </p:nvSpPr>
        <p:spPr>
          <a:xfrm>
            <a:off x="4872375" y="2263950"/>
            <a:ext cx="122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0000"/>
                </a:solidFill>
              </a:rPr>
              <a:t>루틴의 정보가 입력됨</a:t>
            </a:r>
            <a:endParaRPr b="1" sz="800">
              <a:solidFill>
                <a:srgbClr val="FF0000"/>
              </a:solidFill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6409600" y="2637900"/>
            <a:ext cx="84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0000"/>
                </a:solidFill>
              </a:rPr>
              <a:t>지도에 표시</a:t>
            </a:r>
            <a:endParaRPr b="1" sz="800">
              <a:solidFill>
                <a:srgbClr val="FF0000"/>
              </a:solidFill>
            </a:endParaRPr>
          </a:p>
        </p:txBody>
      </p:sp>
      <p:sp>
        <p:nvSpPr>
          <p:cNvPr id="482" name="Google Shape;482;p53"/>
          <p:cNvSpPr txBox="1"/>
          <p:nvPr/>
        </p:nvSpPr>
        <p:spPr>
          <a:xfrm>
            <a:off x="310475" y="838800"/>
            <a:ext cx="48252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function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rutinSearch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(i) 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removeMarkers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positionBounds 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Tmapv2.LatLngBounds()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//출발지 설정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s_marker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Tmapv2.Marker({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icon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"http://tmapapi.sktelecom.com/upload/tmap/marker/pin_r_m_s.png"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position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Tmapv2.LatLng(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rutinsList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[i].startPointLat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rutinsList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[i].startPointLon)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draggable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true,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 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s_marker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addListener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"dragend"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onStart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$(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7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#searchKeyword1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).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val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rutinsList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[index].startPoint)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var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markerPosition 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Tmapv2.LatLng(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rutinsList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[i].startPointLat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rutinsList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[i].startPointLon)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positionBounds.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extend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(markerPosition)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도착지 설정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e_marker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Tmapv2.Marker({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icon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"http://tmapapi.sktelecom.com/upload/tmap/marker/pin_r_m_e.png"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position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Tmapv2.LatLng(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rutinsList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[i].endPointLat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rutinsList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[i].endPointLon)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draggable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true,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//Marker가 표시될 Map 설정.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e_marker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addListener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"dragend"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onEnd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 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$(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700">
                <a:solidFill>
                  <a:srgbClr val="6A8759"/>
                </a:solidFill>
                <a:highlight>
                  <a:srgbClr val="364135"/>
                </a:highlight>
                <a:latin typeface="Verdana"/>
                <a:ea typeface="Verdana"/>
                <a:cs typeface="Verdana"/>
                <a:sym typeface="Verdana"/>
              </a:rPr>
              <a:t>#searchKeyword2</a:t>
            </a:r>
            <a:r>
              <a:rPr lang="ko" sz="700">
                <a:solidFill>
                  <a:srgbClr val="6A8759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).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val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rutinsList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[i].</a:t>
            </a:r>
            <a:r>
              <a:rPr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destination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ontestfoot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markerPosition = 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new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Tmapv2.LatLng(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rutinsList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[i].endPointLat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rutinsList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[i].endPointLon)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positionBounds.</a:t>
            </a:r>
            <a:r>
              <a:rPr lang="ko" sz="700">
                <a:solidFill>
                  <a:srgbClr val="FFC66D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extend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(markerPosition)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.panToBounds(positionBounds)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 </a:t>
            </a: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// 맵 중심을 이동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808080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i="1" lang="ko" sz="700">
                <a:solidFill>
                  <a:srgbClr val="9876AA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.zoomOut()</a:t>
            </a:r>
            <a:r>
              <a:rPr lang="ko" sz="700">
                <a:solidFill>
                  <a:srgbClr val="CC7832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9B7C6"/>
                </a:solidFill>
                <a:highlight>
                  <a:srgbClr val="2B2B2B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A9B7C6"/>
              </a:solidFill>
              <a:highlight>
                <a:srgbClr val="2B2B2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3" name="Google Shape;483;p53"/>
          <p:cNvSpPr txBox="1"/>
          <p:nvPr/>
        </p:nvSpPr>
        <p:spPr>
          <a:xfrm>
            <a:off x="427625" y="4084800"/>
            <a:ext cx="382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2A362"/>
                </a:solidFill>
              </a:rPr>
              <a:t>클릭시 가져온 데이터를 베이스로 출발지 도착지의 마커를 입력 그 후 그 둘의 마커사이의 경로를 탐색했다.</a:t>
            </a:r>
            <a:endParaRPr sz="1000">
              <a:solidFill>
                <a:srgbClr val="62A36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4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</a:t>
            </a:r>
            <a:r>
              <a:rPr lang="ko" sz="13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90" name="Google Shape;490;p54"/>
          <p:cNvSpPr txBox="1"/>
          <p:nvPr/>
        </p:nvSpPr>
        <p:spPr>
          <a:xfrm>
            <a:off x="310475" y="918725"/>
            <a:ext cx="5411700" cy="3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구현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내위치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기능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장소 검색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경로 탐색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저장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마이 플레이스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루틴</a:t>
            </a:r>
            <a:endParaRPr sz="12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AutoNum type="arabicPeriod"/>
            </a:pPr>
            <a:r>
              <a:rPr lang="ko" sz="2100">
                <a:solidFill>
                  <a:srgbClr val="FFFF00"/>
                </a:solidFill>
              </a:rPr>
              <a:t>신호등 구현</a:t>
            </a:r>
            <a:endParaRPr sz="2100">
              <a:solidFill>
                <a:srgbClr val="FFFF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 저장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신호등을 마커로 표현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신호등 공유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 게시판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기타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로그인, 관리자, 신고, 북마크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91" name="Google Shape;4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275" y="970300"/>
            <a:ext cx="3031699" cy="355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5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98" name="Google Shape;4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211" y="1017125"/>
            <a:ext cx="7129573" cy="31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5"/>
          <p:cNvSpPr txBox="1"/>
          <p:nvPr/>
        </p:nvSpPr>
        <p:spPr>
          <a:xfrm>
            <a:off x="310475" y="4127525"/>
            <a:ext cx="817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신호등 정보를 가진 TrafficDTO 객체의 정보를 Marker 로 생성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Marker 의 표시 형식을 문법을 통해 구별, 1초마다 갱신하여 Marker 를 표시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6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 저장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06" name="Google Shape;50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615" y="962025"/>
            <a:ext cx="6752776" cy="30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6"/>
          <p:cNvSpPr/>
          <p:nvPr/>
        </p:nvSpPr>
        <p:spPr>
          <a:xfrm>
            <a:off x="3660488" y="3739525"/>
            <a:ext cx="2708400" cy="89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56"/>
          <p:cNvGrpSpPr/>
          <p:nvPr/>
        </p:nvGrpSpPr>
        <p:grpSpPr>
          <a:xfrm>
            <a:off x="3892513" y="3847370"/>
            <a:ext cx="1358981" cy="684000"/>
            <a:chOff x="2021850" y="3796250"/>
            <a:chExt cx="1358981" cy="684000"/>
          </a:xfrm>
        </p:grpSpPr>
        <p:sp>
          <p:nvSpPr>
            <p:cNvPr id="509" name="Google Shape;509;p56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6"/>
            <p:cNvSpPr txBox="1"/>
            <p:nvPr/>
          </p:nvSpPr>
          <p:spPr>
            <a:xfrm>
              <a:off x="2039531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myTrafficDTO</a:t>
              </a:r>
              <a:endParaRPr sz="1100"/>
            </a:p>
          </p:txBody>
        </p:sp>
      </p:grpSp>
      <p:sp>
        <p:nvSpPr>
          <p:cNvPr id="511" name="Google Shape;511;p56"/>
          <p:cNvSpPr/>
          <p:nvPr/>
        </p:nvSpPr>
        <p:spPr>
          <a:xfrm>
            <a:off x="4912100" y="3448525"/>
            <a:ext cx="357600" cy="29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56"/>
          <p:cNvGrpSpPr/>
          <p:nvPr/>
        </p:nvGrpSpPr>
        <p:grpSpPr>
          <a:xfrm>
            <a:off x="5039238" y="3847370"/>
            <a:ext cx="1358981" cy="684000"/>
            <a:chOff x="2021850" y="3796250"/>
            <a:chExt cx="1358981" cy="684000"/>
          </a:xfrm>
        </p:grpSpPr>
        <p:sp>
          <p:nvSpPr>
            <p:cNvPr id="513" name="Google Shape;513;p56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6"/>
            <p:cNvSpPr txBox="1"/>
            <p:nvPr/>
          </p:nvSpPr>
          <p:spPr>
            <a:xfrm>
              <a:off x="2039531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TrafficTimeDTO</a:t>
              </a:r>
              <a:endParaRPr sz="1100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7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 저장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21" name="Google Shape;5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419" y="2465875"/>
            <a:ext cx="6105525" cy="19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7"/>
          <p:cNvGrpSpPr/>
          <p:nvPr/>
        </p:nvGrpSpPr>
        <p:grpSpPr>
          <a:xfrm>
            <a:off x="3565488" y="1225345"/>
            <a:ext cx="1358981" cy="684000"/>
            <a:chOff x="2021850" y="3796250"/>
            <a:chExt cx="1358981" cy="684000"/>
          </a:xfrm>
        </p:grpSpPr>
        <p:sp>
          <p:nvSpPr>
            <p:cNvPr id="523" name="Google Shape;523;p57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7"/>
            <p:cNvSpPr txBox="1"/>
            <p:nvPr/>
          </p:nvSpPr>
          <p:spPr>
            <a:xfrm>
              <a:off x="2039531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myTrafficDTO</a:t>
              </a:r>
              <a:endParaRPr sz="1100"/>
            </a:p>
          </p:txBody>
        </p:sp>
      </p:grpSp>
      <p:grpSp>
        <p:nvGrpSpPr>
          <p:cNvPr id="525" name="Google Shape;525;p57"/>
          <p:cNvGrpSpPr/>
          <p:nvPr/>
        </p:nvGrpSpPr>
        <p:grpSpPr>
          <a:xfrm>
            <a:off x="4712213" y="1225345"/>
            <a:ext cx="1358981" cy="684000"/>
            <a:chOff x="2021850" y="3796250"/>
            <a:chExt cx="1358981" cy="684000"/>
          </a:xfrm>
        </p:grpSpPr>
        <p:sp>
          <p:nvSpPr>
            <p:cNvPr id="526" name="Google Shape;526;p57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7"/>
            <p:cNvSpPr txBox="1"/>
            <p:nvPr/>
          </p:nvSpPr>
          <p:spPr>
            <a:xfrm>
              <a:off x="2039531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TrafficTimeDTO</a:t>
              </a:r>
              <a:endParaRPr sz="1100"/>
            </a:p>
          </p:txBody>
        </p:sp>
      </p:grpSp>
      <p:sp>
        <p:nvSpPr>
          <p:cNvPr id="528" name="Google Shape;528;p57"/>
          <p:cNvSpPr/>
          <p:nvPr/>
        </p:nvSpPr>
        <p:spPr>
          <a:xfrm>
            <a:off x="3333463" y="1117500"/>
            <a:ext cx="2708400" cy="89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7"/>
          <p:cNvSpPr/>
          <p:nvPr/>
        </p:nvSpPr>
        <p:spPr>
          <a:xfrm>
            <a:off x="4637150" y="2091150"/>
            <a:ext cx="357600" cy="480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7"/>
          <p:cNvSpPr txBox="1"/>
          <p:nvPr/>
        </p:nvSpPr>
        <p:spPr>
          <a:xfrm>
            <a:off x="5714950" y="3485600"/>
            <a:ext cx="259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myTraffic save 의 리턴값을 Long 으로 저장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리턴 받은 값을 trafficTimeDTO 저장에 사용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신호등을 마커로 표현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37" name="Google Shape;53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577" y="1008485"/>
            <a:ext cx="4064100" cy="349981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/>
          <p:nvPr/>
        </p:nvSpPr>
        <p:spPr>
          <a:xfrm>
            <a:off x="436050" y="2310150"/>
            <a:ext cx="4064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지도 정보 변경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(위치, 사이즈)</a:t>
            </a:r>
            <a:r>
              <a:rPr lang="ko" sz="13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39" name="Google Shape;539;p58"/>
          <p:cNvSpPr/>
          <p:nvPr/>
        </p:nvSpPr>
        <p:spPr>
          <a:xfrm rot="-5400000">
            <a:off x="2900375" y="2259150"/>
            <a:ext cx="357600" cy="62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8"/>
          <p:cNvSpPr txBox="1"/>
          <p:nvPr/>
        </p:nvSpPr>
        <p:spPr>
          <a:xfrm>
            <a:off x="5641200" y="2224875"/>
            <a:ext cx="25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지도의 위도, 경도 값을 보냄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41" name="Google Shape;541;p58"/>
          <p:cNvGrpSpPr/>
          <p:nvPr/>
        </p:nvGrpSpPr>
        <p:grpSpPr>
          <a:xfrm>
            <a:off x="6487738" y="3853745"/>
            <a:ext cx="1358981" cy="684000"/>
            <a:chOff x="2021850" y="3796250"/>
            <a:chExt cx="1358981" cy="684000"/>
          </a:xfrm>
        </p:grpSpPr>
        <p:sp>
          <p:nvSpPr>
            <p:cNvPr id="542" name="Google Shape;542;p58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8"/>
            <p:cNvSpPr txBox="1"/>
            <p:nvPr/>
          </p:nvSpPr>
          <p:spPr>
            <a:xfrm>
              <a:off x="2039531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center</a:t>
              </a:r>
              <a:endParaRPr sz="1100"/>
            </a:p>
          </p:txBody>
        </p:sp>
      </p:grpSp>
      <p:sp>
        <p:nvSpPr>
          <p:cNvPr id="544" name="Google Shape;544;p58"/>
          <p:cNvSpPr/>
          <p:nvPr/>
        </p:nvSpPr>
        <p:spPr>
          <a:xfrm rot="-5400000">
            <a:off x="5902825" y="3909975"/>
            <a:ext cx="357600" cy="62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38" y="2221400"/>
            <a:ext cx="84963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9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신호등을 마커로 표현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grpSp>
        <p:nvGrpSpPr>
          <p:cNvPr id="552" name="Google Shape;552;p59"/>
          <p:cNvGrpSpPr/>
          <p:nvPr/>
        </p:nvGrpSpPr>
        <p:grpSpPr>
          <a:xfrm>
            <a:off x="3805301" y="1007620"/>
            <a:ext cx="1358981" cy="684000"/>
            <a:chOff x="2021850" y="3796250"/>
            <a:chExt cx="1358981" cy="684000"/>
          </a:xfrm>
        </p:grpSpPr>
        <p:sp>
          <p:nvSpPr>
            <p:cNvPr id="553" name="Google Shape;553;p59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9"/>
            <p:cNvSpPr txBox="1"/>
            <p:nvPr/>
          </p:nvSpPr>
          <p:spPr>
            <a:xfrm>
              <a:off x="2039531" y="3961250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center</a:t>
              </a:r>
              <a:endParaRPr sz="1100"/>
            </a:p>
          </p:txBody>
        </p:sp>
      </p:grpSp>
      <p:sp>
        <p:nvSpPr>
          <p:cNvPr id="555" name="Google Shape;555;p59"/>
          <p:cNvSpPr/>
          <p:nvPr/>
        </p:nvSpPr>
        <p:spPr>
          <a:xfrm>
            <a:off x="4139150" y="1691625"/>
            <a:ext cx="357600" cy="62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9"/>
          <p:cNvSpPr/>
          <p:nvPr/>
        </p:nvSpPr>
        <p:spPr>
          <a:xfrm>
            <a:off x="543807" y="3480449"/>
            <a:ext cx="8133900" cy="26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9"/>
          <p:cNvSpPr/>
          <p:nvPr/>
        </p:nvSpPr>
        <p:spPr>
          <a:xfrm>
            <a:off x="4139150" y="3857675"/>
            <a:ext cx="357600" cy="62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0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신호등을 마커로 표현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64" name="Google Shape;56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28500"/>
            <a:ext cx="8641685" cy="369043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 txBox="1"/>
          <p:nvPr/>
        </p:nvSpPr>
        <p:spPr>
          <a:xfrm>
            <a:off x="2348550" y="2140650"/>
            <a:ext cx="259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※지도의 센터 값 위도,경도 에 +-0.02 하여 점을 면(범위) 로 변경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6" name="Google Shape;566;p60"/>
          <p:cNvSpPr txBox="1"/>
          <p:nvPr/>
        </p:nvSpPr>
        <p:spPr>
          <a:xfrm>
            <a:off x="6289850" y="3459900"/>
            <a:ext cx="25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※해당 면적에 포함된 신호등 객체 List 를 받아옴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67" name="Google Shape;567;p60"/>
          <p:cNvCxnSpPr>
            <a:stCxn id="565" idx="2"/>
            <a:endCxn id="566" idx="0"/>
          </p:cNvCxnSpPr>
          <p:nvPr/>
        </p:nvCxnSpPr>
        <p:spPr>
          <a:xfrm>
            <a:off x="3644550" y="2571750"/>
            <a:ext cx="3941400" cy="88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60"/>
          <p:cNvSpPr/>
          <p:nvPr/>
        </p:nvSpPr>
        <p:spPr>
          <a:xfrm>
            <a:off x="505050" y="3936301"/>
            <a:ext cx="8133900" cy="46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1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신호등을 마커로 표현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75" name="Google Shape;57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28500"/>
            <a:ext cx="6740696" cy="287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51911"/>
            <a:ext cx="9143999" cy="779278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1"/>
          <p:cNvSpPr/>
          <p:nvPr/>
        </p:nvSpPr>
        <p:spPr>
          <a:xfrm>
            <a:off x="297175" y="3259112"/>
            <a:ext cx="6429000" cy="37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1"/>
          <p:cNvSpPr txBox="1"/>
          <p:nvPr/>
        </p:nvSpPr>
        <p:spPr>
          <a:xfrm>
            <a:off x="3307500" y="1716400"/>
            <a:ext cx="259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※지도의 센터 값 위도,경도 에 +-0.02 하여 점을 면(범위) 로 변경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9" name="Google Shape;579;p61"/>
          <p:cNvSpPr txBox="1"/>
          <p:nvPr/>
        </p:nvSpPr>
        <p:spPr>
          <a:xfrm>
            <a:off x="5518675" y="2896600"/>
            <a:ext cx="25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※해당 면적에 포함된 신호등 객체 List 를 받아옴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80" name="Google Shape;580;p61"/>
          <p:cNvCxnSpPr>
            <a:stCxn id="578" idx="2"/>
            <a:endCxn id="579" idx="1"/>
          </p:cNvCxnSpPr>
          <p:nvPr/>
        </p:nvCxnSpPr>
        <p:spPr>
          <a:xfrm>
            <a:off x="4603500" y="2147500"/>
            <a:ext cx="915300" cy="90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61"/>
          <p:cNvCxnSpPr/>
          <p:nvPr/>
        </p:nvCxnSpPr>
        <p:spPr>
          <a:xfrm>
            <a:off x="4040100" y="3629600"/>
            <a:ext cx="526800" cy="49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p61"/>
          <p:cNvSpPr/>
          <p:nvPr/>
        </p:nvSpPr>
        <p:spPr>
          <a:xfrm>
            <a:off x="2903700" y="1308595"/>
            <a:ext cx="363375" cy="1548267"/>
          </a:xfrm>
          <a:custGeom>
            <a:rect b="b" l="l" r="r" t="t"/>
            <a:pathLst>
              <a:path extrusionOk="0" h="105955" w="14535">
                <a:moveTo>
                  <a:pt x="2414" y="0"/>
                </a:moveTo>
                <a:cubicBezTo>
                  <a:pt x="4426" y="9478"/>
                  <a:pt x="14887" y="39208"/>
                  <a:pt x="14485" y="56867"/>
                </a:cubicBezTo>
                <a:cubicBezTo>
                  <a:pt x="14083" y="74526"/>
                  <a:pt x="2414" y="97774"/>
                  <a:pt x="0" y="10595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83" name="Google Shape;583;p61"/>
          <p:cNvGrpSpPr/>
          <p:nvPr/>
        </p:nvGrpSpPr>
        <p:grpSpPr>
          <a:xfrm>
            <a:off x="7477094" y="3297145"/>
            <a:ext cx="1341300" cy="684000"/>
            <a:chOff x="1887131" y="3796250"/>
            <a:chExt cx="1341300" cy="684000"/>
          </a:xfrm>
        </p:grpSpPr>
        <p:sp>
          <p:nvSpPr>
            <p:cNvPr id="584" name="Google Shape;584;p61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1"/>
            <p:cNvSpPr txBox="1"/>
            <p:nvPr/>
          </p:nvSpPr>
          <p:spPr>
            <a:xfrm>
              <a:off x="1887131" y="3900896"/>
              <a:ext cx="1341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List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&lt;myTrafficDTO&gt;</a:t>
              </a:r>
              <a:endParaRPr sz="1100"/>
            </a:p>
          </p:txBody>
        </p:sp>
      </p:grpSp>
      <p:sp>
        <p:nvSpPr>
          <p:cNvPr id="586" name="Google Shape;586;p61"/>
          <p:cNvSpPr/>
          <p:nvPr/>
        </p:nvSpPr>
        <p:spPr>
          <a:xfrm rot="-5400000">
            <a:off x="7026900" y="3353375"/>
            <a:ext cx="357600" cy="62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0" y="-57975"/>
            <a:ext cx="9144000" cy="534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1659000" y="2812925"/>
            <a:ext cx="582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Minit Map</a:t>
            </a:r>
            <a:endParaRPr sz="10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310075" y="1270175"/>
            <a:ext cx="283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minute</a:t>
            </a:r>
            <a:endParaRPr sz="4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861050" y="1270175"/>
            <a:ext cx="283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Map</a:t>
            </a:r>
            <a:endParaRPr sz="4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990500" y="1270175"/>
            <a:ext cx="89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  <a:endParaRPr sz="4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2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신호등을 마커로 표현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92" name="Google Shape;5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74" y="1506350"/>
            <a:ext cx="5076175" cy="318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62"/>
          <p:cNvGrpSpPr/>
          <p:nvPr/>
        </p:nvGrpSpPr>
        <p:grpSpPr>
          <a:xfrm>
            <a:off x="2065369" y="1050620"/>
            <a:ext cx="1341300" cy="684000"/>
            <a:chOff x="1887131" y="3796250"/>
            <a:chExt cx="1341300" cy="684000"/>
          </a:xfrm>
        </p:grpSpPr>
        <p:sp>
          <p:nvSpPr>
            <p:cNvPr id="594" name="Google Shape;594;p62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2"/>
            <p:cNvSpPr txBox="1"/>
            <p:nvPr/>
          </p:nvSpPr>
          <p:spPr>
            <a:xfrm>
              <a:off x="1887131" y="3900896"/>
              <a:ext cx="1341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List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&lt;myTrafficDTO&gt;</a:t>
              </a:r>
              <a:endParaRPr sz="1100"/>
            </a:p>
          </p:txBody>
        </p:sp>
      </p:grpSp>
      <p:sp>
        <p:nvSpPr>
          <p:cNvPr id="596" name="Google Shape;596;p62"/>
          <p:cNvSpPr/>
          <p:nvPr/>
        </p:nvSpPr>
        <p:spPr>
          <a:xfrm>
            <a:off x="2609421" y="1811000"/>
            <a:ext cx="234000" cy="5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2"/>
          <p:cNvSpPr txBox="1"/>
          <p:nvPr/>
        </p:nvSpPr>
        <p:spPr>
          <a:xfrm>
            <a:off x="4621875" y="2140650"/>
            <a:ext cx="39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myTrafficDTO 에 id 값과 참조관계를 가진 trafficTimeDTO 를 DB에서 가져옴 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8" name="Google Shape;598;p62"/>
          <p:cNvSpPr/>
          <p:nvPr/>
        </p:nvSpPr>
        <p:spPr>
          <a:xfrm>
            <a:off x="5197150" y="2850970"/>
            <a:ext cx="363375" cy="1548267"/>
          </a:xfrm>
          <a:custGeom>
            <a:rect b="b" l="l" r="r" t="t"/>
            <a:pathLst>
              <a:path extrusionOk="0" h="105955" w="14535">
                <a:moveTo>
                  <a:pt x="2414" y="0"/>
                </a:moveTo>
                <a:cubicBezTo>
                  <a:pt x="4426" y="9478"/>
                  <a:pt x="14887" y="39208"/>
                  <a:pt x="14485" y="56867"/>
                </a:cubicBezTo>
                <a:cubicBezTo>
                  <a:pt x="14083" y="74526"/>
                  <a:pt x="2414" y="97774"/>
                  <a:pt x="0" y="10595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9" name="Google Shape;599;p62"/>
          <p:cNvSpPr txBox="1"/>
          <p:nvPr/>
        </p:nvSpPr>
        <p:spPr>
          <a:xfrm>
            <a:off x="5679575" y="3439775"/>
            <a:ext cx="39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현재 시간과 맞는 trafficTimeDTO 를 가져오는 과정 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0" name="Google Shape;600;p62"/>
          <p:cNvSpPr/>
          <p:nvPr/>
        </p:nvSpPr>
        <p:spPr>
          <a:xfrm rot="-5400000">
            <a:off x="8542371" y="3315575"/>
            <a:ext cx="234000" cy="5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3"/>
          <p:cNvSpPr/>
          <p:nvPr/>
        </p:nvSpPr>
        <p:spPr>
          <a:xfrm rot="-5400000">
            <a:off x="471571" y="3315575"/>
            <a:ext cx="234000" cy="5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3"/>
          <p:cNvSpPr txBox="1"/>
          <p:nvPr/>
        </p:nvSpPr>
        <p:spPr>
          <a:xfrm>
            <a:off x="428800" y="247725"/>
            <a:ext cx="39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현재 시간과 맞는 trafficTimeDTO 를 가져오는 과정 </a:t>
            </a:r>
            <a:endParaRPr sz="12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607" name="Google Shape;607;p63"/>
          <p:cNvGrpSpPr/>
          <p:nvPr/>
        </p:nvGrpSpPr>
        <p:grpSpPr>
          <a:xfrm>
            <a:off x="457694" y="1134508"/>
            <a:ext cx="1341300" cy="684000"/>
            <a:chOff x="1887131" y="3796250"/>
            <a:chExt cx="1341300" cy="684000"/>
          </a:xfrm>
        </p:grpSpPr>
        <p:sp>
          <p:nvSpPr>
            <p:cNvPr id="608" name="Google Shape;608;p63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3"/>
            <p:cNvSpPr txBox="1"/>
            <p:nvPr/>
          </p:nvSpPr>
          <p:spPr>
            <a:xfrm>
              <a:off x="1887131" y="3900896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myTrafficDTO</a:t>
              </a:r>
              <a:endParaRPr sz="1100"/>
            </a:p>
          </p:txBody>
        </p:sp>
      </p:grpSp>
      <p:grpSp>
        <p:nvGrpSpPr>
          <p:cNvPr id="610" name="Google Shape;610;p63"/>
          <p:cNvGrpSpPr/>
          <p:nvPr/>
        </p:nvGrpSpPr>
        <p:grpSpPr>
          <a:xfrm>
            <a:off x="366219" y="2229745"/>
            <a:ext cx="1341300" cy="684000"/>
            <a:chOff x="1887131" y="3796250"/>
            <a:chExt cx="1341300" cy="684000"/>
          </a:xfrm>
        </p:grpSpPr>
        <p:sp>
          <p:nvSpPr>
            <p:cNvPr id="611" name="Google Shape;611;p63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3"/>
            <p:cNvSpPr txBox="1"/>
            <p:nvPr/>
          </p:nvSpPr>
          <p:spPr>
            <a:xfrm>
              <a:off x="1887131" y="3900896"/>
              <a:ext cx="1341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Time 1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(06:00~07:00</a:t>
              </a:r>
              <a:endParaRPr sz="1100"/>
            </a:p>
          </p:txBody>
        </p:sp>
      </p:grpSp>
      <p:grpSp>
        <p:nvGrpSpPr>
          <p:cNvPr id="613" name="Google Shape;613;p63"/>
          <p:cNvGrpSpPr/>
          <p:nvPr/>
        </p:nvGrpSpPr>
        <p:grpSpPr>
          <a:xfrm>
            <a:off x="2483386" y="2229745"/>
            <a:ext cx="1341300" cy="684000"/>
            <a:chOff x="1887131" y="3796250"/>
            <a:chExt cx="1341300" cy="684000"/>
          </a:xfrm>
        </p:grpSpPr>
        <p:sp>
          <p:nvSpPr>
            <p:cNvPr id="614" name="Google Shape;614;p63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3"/>
            <p:cNvSpPr txBox="1"/>
            <p:nvPr/>
          </p:nvSpPr>
          <p:spPr>
            <a:xfrm>
              <a:off x="1887131" y="3900896"/>
              <a:ext cx="1341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Time 2 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(12:00~13:00)</a:t>
              </a:r>
              <a:endParaRPr sz="1100"/>
            </a:p>
          </p:txBody>
        </p:sp>
      </p:grpSp>
      <p:grpSp>
        <p:nvGrpSpPr>
          <p:cNvPr id="616" name="Google Shape;616;p63"/>
          <p:cNvGrpSpPr/>
          <p:nvPr/>
        </p:nvGrpSpPr>
        <p:grpSpPr>
          <a:xfrm>
            <a:off x="4995144" y="2229745"/>
            <a:ext cx="1341300" cy="684000"/>
            <a:chOff x="1887131" y="3796250"/>
            <a:chExt cx="1341300" cy="684000"/>
          </a:xfrm>
        </p:grpSpPr>
        <p:sp>
          <p:nvSpPr>
            <p:cNvPr id="617" name="Google Shape;617;p63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3"/>
            <p:cNvSpPr txBox="1"/>
            <p:nvPr/>
          </p:nvSpPr>
          <p:spPr>
            <a:xfrm>
              <a:off x="1887131" y="3900896"/>
              <a:ext cx="1341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Time 3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(14:00~17:00</a:t>
              </a:r>
              <a:endParaRPr sz="1100"/>
            </a:p>
          </p:txBody>
        </p:sp>
      </p:grpSp>
      <p:sp>
        <p:nvSpPr>
          <p:cNvPr id="619" name="Google Shape;619;p63"/>
          <p:cNvSpPr txBox="1"/>
          <p:nvPr/>
        </p:nvSpPr>
        <p:spPr>
          <a:xfrm>
            <a:off x="3272175" y="987200"/>
            <a:ext cx="575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하루동안 신호는 시간대에 따라 정보 ( 적색불, 청색불 주기) 가 바뀜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→ 1개의 신호등은 N개의 시간 정보를 가지고 있음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20" name="Google Shape;620;p63"/>
          <p:cNvCxnSpPr/>
          <p:nvPr/>
        </p:nvCxnSpPr>
        <p:spPr>
          <a:xfrm>
            <a:off x="324550" y="3175000"/>
            <a:ext cx="6773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63"/>
          <p:cNvSpPr txBox="1"/>
          <p:nvPr/>
        </p:nvSpPr>
        <p:spPr>
          <a:xfrm>
            <a:off x="7097950" y="2974900"/>
            <a:ext cx="6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</a:rPr>
              <a:t>시간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2" name="Google Shape;622;p63"/>
          <p:cNvSpPr/>
          <p:nvPr/>
        </p:nvSpPr>
        <p:spPr>
          <a:xfrm rot="10800000">
            <a:off x="3135624" y="2980027"/>
            <a:ext cx="131100" cy="42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3"/>
          <p:cNvSpPr txBox="1"/>
          <p:nvPr/>
        </p:nvSpPr>
        <p:spPr>
          <a:xfrm>
            <a:off x="3195975" y="3152675"/>
            <a:ext cx="7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case.1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24" name="Google Shape;624;p63"/>
          <p:cNvSpPr/>
          <p:nvPr/>
        </p:nvSpPr>
        <p:spPr>
          <a:xfrm rot="10800000">
            <a:off x="4565099" y="2980027"/>
            <a:ext cx="131100" cy="42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3"/>
          <p:cNvSpPr txBox="1"/>
          <p:nvPr/>
        </p:nvSpPr>
        <p:spPr>
          <a:xfrm>
            <a:off x="4625450" y="3152675"/>
            <a:ext cx="7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case.2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26" name="Google Shape;626;p63"/>
          <p:cNvSpPr txBox="1"/>
          <p:nvPr/>
        </p:nvSpPr>
        <p:spPr>
          <a:xfrm>
            <a:off x="1320750" y="3791800"/>
            <a:ext cx="6502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case.1 : 현재 시간에 맞는 범위가 있음으로 Time2 를 가져감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case.2 : 현재 시간에 맞는 범위는 없음, 다음으로 표시될 신호 Time3 을 가져감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4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신호등을 마커로 표현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32" name="Google Shape;63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74" y="1506350"/>
            <a:ext cx="5076175" cy="318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64"/>
          <p:cNvGrpSpPr/>
          <p:nvPr/>
        </p:nvGrpSpPr>
        <p:grpSpPr>
          <a:xfrm>
            <a:off x="2065369" y="1050620"/>
            <a:ext cx="1341300" cy="684000"/>
            <a:chOff x="1887131" y="3796250"/>
            <a:chExt cx="1341300" cy="684000"/>
          </a:xfrm>
        </p:grpSpPr>
        <p:sp>
          <p:nvSpPr>
            <p:cNvPr id="634" name="Google Shape;634;p64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64"/>
            <p:cNvSpPr txBox="1"/>
            <p:nvPr/>
          </p:nvSpPr>
          <p:spPr>
            <a:xfrm>
              <a:off x="1887131" y="3900896"/>
              <a:ext cx="1341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List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&lt;myTrafficDTO&gt;</a:t>
              </a:r>
              <a:endParaRPr sz="1100"/>
            </a:p>
          </p:txBody>
        </p:sp>
      </p:grpSp>
      <p:sp>
        <p:nvSpPr>
          <p:cNvPr id="636" name="Google Shape;636;p64"/>
          <p:cNvSpPr/>
          <p:nvPr/>
        </p:nvSpPr>
        <p:spPr>
          <a:xfrm>
            <a:off x="2609421" y="1811000"/>
            <a:ext cx="234000" cy="5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4"/>
          <p:cNvSpPr txBox="1"/>
          <p:nvPr/>
        </p:nvSpPr>
        <p:spPr>
          <a:xfrm>
            <a:off x="4621875" y="2140650"/>
            <a:ext cx="39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myTrafficDTO 에 id 값과 참조관계를 가진 trafficTimeDTO 를 DB에서 가져옴 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8" name="Google Shape;638;p64"/>
          <p:cNvSpPr/>
          <p:nvPr/>
        </p:nvSpPr>
        <p:spPr>
          <a:xfrm>
            <a:off x="5197150" y="2850970"/>
            <a:ext cx="363375" cy="1548267"/>
          </a:xfrm>
          <a:custGeom>
            <a:rect b="b" l="l" r="r" t="t"/>
            <a:pathLst>
              <a:path extrusionOk="0" h="105955" w="14535">
                <a:moveTo>
                  <a:pt x="2414" y="0"/>
                </a:moveTo>
                <a:cubicBezTo>
                  <a:pt x="4426" y="9478"/>
                  <a:pt x="14887" y="39208"/>
                  <a:pt x="14485" y="56867"/>
                </a:cubicBezTo>
                <a:cubicBezTo>
                  <a:pt x="14083" y="74526"/>
                  <a:pt x="2414" y="97774"/>
                  <a:pt x="0" y="10595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9" name="Google Shape;639;p64"/>
          <p:cNvSpPr/>
          <p:nvPr/>
        </p:nvSpPr>
        <p:spPr>
          <a:xfrm rot="-5400000">
            <a:off x="5848571" y="3313525"/>
            <a:ext cx="234000" cy="5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64"/>
          <p:cNvGrpSpPr/>
          <p:nvPr/>
        </p:nvGrpSpPr>
        <p:grpSpPr>
          <a:xfrm>
            <a:off x="6370619" y="3587895"/>
            <a:ext cx="1341300" cy="684000"/>
            <a:chOff x="1887131" y="3796250"/>
            <a:chExt cx="1341300" cy="684000"/>
          </a:xfrm>
        </p:grpSpPr>
        <p:sp>
          <p:nvSpPr>
            <p:cNvPr id="641" name="Google Shape;641;p64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4"/>
            <p:cNvSpPr txBox="1"/>
            <p:nvPr/>
          </p:nvSpPr>
          <p:spPr>
            <a:xfrm>
              <a:off x="1887131" y="3977096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TrafficTimeDTO</a:t>
              </a:r>
              <a:endParaRPr sz="1100"/>
            </a:p>
          </p:txBody>
        </p:sp>
      </p:grpSp>
      <p:grpSp>
        <p:nvGrpSpPr>
          <p:cNvPr id="643" name="Google Shape;643;p64"/>
          <p:cNvGrpSpPr/>
          <p:nvPr/>
        </p:nvGrpSpPr>
        <p:grpSpPr>
          <a:xfrm>
            <a:off x="6370619" y="2790620"/>
            <a:ext cx="1341300" cy="684000"/>
            <a:chOff x="1887131" y="3796250"/>
            <a:chExt cx="1341300" cy="684000"/>
          </a:xfrm>
        </p:grpSpPr>
        <p:sp>
          <p:nvSpPr>
            <p:cNvPr id="644" name="Google Shape;644;p64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4"/>
            <p:cNvSpPr txBox="1"/>
            <p:nvPr/>
          </p:nvSpPr>
          <p:spPr>
            <a:xfrm>
              <a:off x="1887131" y="3977096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myTrafficDTO</a:t>
              </a:r>
              <a:endParaRPr sz="1100"/>
            </a:p>
          </p:txBody>
        </p:sp>
      </p:grpSp>
      <p:sp>
        <p:nvSpPr>
          <p:cNvPr id="646" name="Google Shape;646;p64"/>
          <p:cNvSpPr/>
          <p:nvPr/>
        </p:nvSpPr>
        <p:spPr>
          <a:xfrm>
            <a:off x="6319869" y="2682775"/>
            <a:ext cx="1497600" cy="171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4"/>
          <p:cNvSpPr/>
          <p:nvPr/>
        </p:nvSpPr>
        <p:spPr>
          <a:xfrm rot="-5400000">
            <a:off x="8208671" y="3313525"/>
            <a:ext cx="234000" cy="5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5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신호등을 마커로 표현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grpSp>
        <p:nvGrpSpPr>
          <p:cNvPr id="653" name="Google Shape;653;p65"/>
          <p:cNvGrpSpPr/>
          <p:nvPr/>
        </p:nvGrpSpPr>
        <p:grpSpPr>
          <a:xfrm>
            <a:off x="361219" y="1894545"/>
            <a:ext cx="1341300" cy="684000"/>
            <a:chOff x="1887131" y="3796250"/>
            <a:chExt cx="1341300" cy="684000"/>
          </a:xfrm>
        </p:grpSpPr>
        <p:sp>
          <p:nvSpPr>
            <p:cNvPr id="654" name="Google Shape;654;p65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5"/>
            <p:cNvSpPr txBox="1"/>
            <p:nvPr/>
          </p:nvSpPr>
          <p:spPr>
            <a:xfrm>
              <a:off x="1887131" y="3977096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TrafficTimeDTO</a:t>
              </a:r>
              <a:endParaRPr sz="1100"/>
            </a:p>
          </p:txBody>
        </p:sp>
      </p:grpSp>
      <p:grpSp>
        <p:nvGrpSpPr>
          <p:cNvPr id="656" name="Google Shape;656;p65"/>
          <p:cNvGrpSpPr/>
          <p:nvPr/>
        </p:nvGrpSpPr>
        <p:grpSpPr>
          <a:xfrm>
            <a:off x="361219" y="1097270"/>
            <a:ext cx="1341300" cy="684000"/>
            <a:chOff x="1887131" y="3796250"/>
            <a:chExt cx="1341300" cy="684000"/>
          </a:xfrm>
        </p:grpSpPr>
        <p:sp>
          <p:nvSpPr>
            <p:cNvPr id="657" name="Google Shape;657;p65"/>
            <p:cNvSpPr/>
            <p:nvPr/>
          </p:nvSpPr>
          <p:spPr>
            <a:xfrm>
              <a:off x="2021850" y="3796250"/>
              <a:ext cx="1101000" cy="684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5"/>
            <p:cNvSpPr txBox="1"/>
            <p:nvPr/>
          </p:nvSpPr>
          <p:spPr>
            <a:xfrm>
              <a:off x="1887131" y="3977096"/>
              <a:ext cx="134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myTrafficDTO</a:t>
              </a:r>
              <a:endParaRPr sz="1100"/>
            </a:p>
          </p:txBody>
        </p:sp>
      </p:grpSp>
      <p:sp>
        <p:nvSpPr>
          <p:cNvPr id="659" name="Google Shape;659;p65"/>
          <p:cNvSpPr/>
          <p:nvPr/>
        </p:nvSpPr>
        <p:spPr>
          <a:xfrm>
            <a:off x="310469" y="989425"/>
            <a:ext cx="1497600" cy="171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106" y="1055500"/>
            <a:ext cx="5610768" cy="32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5"/>
          <p:cNvSpPr/>
          <p:nvPr/>
        </p:nvSpPr>
        <p:spPr>
          <a:xfrm>
            <a:off x="942271" y="2919350"/>
            <a:ext cx="234000" cy="5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5"/>
          <p:cNvSpPr/>
          <p:nvPr/>
        </p:nvSpPr>
        <p:spPr>
          <a:xfrm>
            <a:off x="523338" y="3570295"/>
            <a:ext cx="1101000" cy="684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5"/>
          <p:cNvSpPr txBox="1"/>
          <p:nvPr/>
        </p:nvSpPr>
        <p:spPr>
          <a:xfrm>
            <a:off x="388619" y="3751141"/>
            <a:ext cx="13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신호등정보배열</a:t>
            </a:r>
            <a:endParaRPr sz="1100"/>
          </a:p>
        </p:txBody>
      </p:sp>
      <p:sp>
        <p:nvSpPr>
          <p:cNvPr id="664" name="Google Shape;664;p65"/>
          <p:cNvSpPr/>
          <p:nvPr/>
        </p:nvSpPr>
        <p:spPr>
          <a:xfrm rot="-5400000">
            <a:off x="1948008" y="3634200"/>
            <a:ext cx="234000" cy="5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5"/>
          <p:cNvSpPr txBox="1"/>
          <p:nvPr/>
        </p:nvSpPr>
        <p:spPr>
          <a:xfrm>
            <a:off x="4713600" y="1964250"/>
            <a:ext cx="39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신호등정보배열의 값들을 Marker 객체로 만드는 과정</a:t>
            </a:r>
            <a:endParaRPr sz="8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6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신호등을 마커로 표현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71" name="Google Shape;6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775" y="1090652"/>
            <a:ext cx="3541849" cy="35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6"/>
          <p:cNvSpPr txBox="1"/>
          <p:nvPr/>
        </p:nvSpPr>
        <p:spPr>
          <a:xfrm>
            <a:off x="5525725" y="2562788"/>
            <a:ext cx="39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신호등의 상태를 1초마다 변경시킴 </a:t>
            </a:r>
            <a:endParaRPr/>
          </a:p>
        </p:txBody>
      </p:sp>
      <p:sp>
        <p:nvSpPr>
          <p:cNvPr id="673" name="Google Shape;673;p66"/>
          <p:cNvSpPr/>
          <p:nvPr/>
        </p:nvSpPr>
        <p:spPr>
          <a:xfrm>
            <a:off x="5007400" y="1171730"/>
            <a:ext cx="363375" cy="3089913"/>
          </a:xfrm>
          <a:custGeom>
            <a:rect b="b" l="l" r="r" t="t"/>
            <a:pathLst>
              <a:path extrusionOk="0" h="105955" w="14535">
                <a:moveTo>
                  <a:pt x="2414" y="0"/>
                </a:moveTo>
                <a:cubicBezTo>
                  <a:pt x="4426" y="9478"/>
                  <a:pt x="14887" y="39208"/>
                  <a:pt x="14485" y="56867"/>
                </a:cubicBezTo>
                <a:cubicBezTo>
                  <a:pt x="14083" y="74526"/>
                  <a:pt x="2414" y="97774"/>
                  <a:pt x="0" y="10595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4" name="Google Shape;674;p66"/>
          <p:cNvSpPr/>
          <p:nvPr/>
        </p:nvSpPr>
        <p:spPr>
          <a:xfrm>
            <a:off x="445188" y="2332358"/>
            <a:ext cx="1101000" cy="684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6"/>
          <p:cNvSpPr txBox="1"/>
          <p:nvPr/>
        </p:nvSpPr>
        <p:spPr>
          <a:xfrm>
            <a:off x="310469" y="2513204"/>
            <a:ext cx="13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신호등정보배열</a:t>
            </a:r>
            <a:endParaRPr sz="1100"/>
          </a:p>
        </p:txBody>
      </p:sp>
      <p:sp>
        <p:nvSpPr>
          <p:cNvPr id="676" name="Google Shape;676;p66"/>
          <p:cNvSpPr/>
          <p:nvPr/>
        </p:nvSpPr>
        <p:spPr>
          <a:xfrm rot="-5400000">
            <a:off x="8208671" y="3313525"/>
            <a:ext cx="234000" cy="5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7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신호등을 마커로 표현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82" name="Google Shape;682;p67"/>
          <p:cNvSpPr/>
          <p:nvPr/>
        </p:nvSpPr>
        <p:spPr>
          <a:xfrm>
            <a:off x="4569463" y="964983"/>
            <a:ext cx="1101000" cy="684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7"/>
          <p:cNvSpPr txBox="1"/>
          <p:nvPr/>
        </p:nvSpPr>
        <p:spPr>
          <a:xfrm>
            <a:off x="4434744" y="1145829"/>
            <a:ext cx="13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신호등정보배열</a:t>
            </a:r>
            <a:endParaRPr sz="1100"/>
          </a:p>
        </p:txBody>
      </p:sp>
      <p:sp>
        <p:nvSpPr>
          <p:cNvPr id="684" name="Google Shape;684;p67"/>
          <p:cNvSpPr/>
          <p:nvPr/>
        </p:nvSpPr>
        <p:spPr>
          <a:xfrm rot="-5400000">
            <a:off x="539271" y="3313525"/>
            <a:ext cx="234000" cy="5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7"/>
          <p:cNvSpPr/>
          <p:nvPr/>
        </p:nvSpPr>
        <p:spPr>
          <a:xfrm>
            <a:off x="1942839" y="1893501"/>
            <a:ext cx="935100" cy="523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86" name="Google Shape;686;p67"/>
          <p:cNvSpPr txBox="1"/>
          <p:nvPr/>
        </p:nvSpPr>
        <p:spPr>
          <a:xfrm>
            <a:off x="1828424" y="2031833"/>
            <a:ext cx="113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신호등 1</a:t>
            </a:r>
            <a:endParaRPr sz="900"/>
          </a:p>
        </p:txBody>
      </p:sp>
      <p:sp>
        <p:nvSpPr>
          <p:cNvPr id="687" name="Google Shape;687;p67"/>
          <p:cNvSpPr/>
          <p:nvPr/>
        </p:nvSpPr>
        <p:spPr>
          <a:xfrm>
            <a:off x="3219889" y="1893501"/>
            <a:ext cx="935100" cy="523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88" name="Google Shape;688;p67"/>
          <p:cNvSpPr txBox="1"/>
          <p:nvPr/>
        </p:nvSpPr>
        <p:spPr>
          <a:xfrm>
            <a:off x="3105474" y="2031833"/>
            <a:ext cx="113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신호등 2</a:t>
            </a:r>
            <a:endParaRPr sz="900"/>
          </a:p>
        </p:txBody>
      </p:sp>
      <p:sp>
        <p:nvSpPr>
          <p:cNvPr id="689" name="Google Shape;689;p67"/>
          <p:cNvSpPr/>
          <p:nvPr/>
        </p:nvSpPr>
        <p:spPr>
          <a:xfrm>
            <a:off x="4586514" y="1893501"/>
            <a:ext cx="935100" cy="523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90" name="Google Shape;690;p67"/>
          <p:cNvSpPr txBox="1"/>
          <p:nvPr/>
        </p:nvSpPr>
        <p:spPr>
          <a:xfrm>
            <a:off x="4472099" y="2031833"/>
            <a:ext cx="113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신호등 3</a:t>
            </a:r>
            <a:endParaRPr sz="900"/>
          </a:p>
        </p:txBody>
      </p:sp>
      <p:sp>
        <p:nvSpPr>
          <p:cNvPr id="691" name="Google Shape;691;p67"/>
          <p:cNvSpPr/>
          <p:nvPr/>
        </p:nvSpPr>
        <p:spPr>
          <a:xfrm>
            <a:off x="5953139" y="1893501"/>
            <a:ext cx="935100" cy="523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92" name="Google Shape;692;p67"/>
          <p:cNvSpPr txBox="1"/>
          <p:nvPr/>
        </p:nvSpPr>
        <p:spPr>
          <a:xfrm>
            <a:off x="5838724" y="2031833"/>
            <a:ext cx="113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신호등 4</a:t>
            </a:r>
            <a:endParaRPr sz="900"/>
          </a:p>
        </p:txBody>
      </p:sp>
      <p:sp>
        <p:nvSpPr>
          <p:cNvPr id="693" name="Google Shape;693;p67"/>
          <p:cNvSpPr/>
          <p:nvPr/>
        </p:nvSpPr>
        <p:spPr>
          <a:xfrm>
            <a:off x="7230189" y="1893501"/>
            <a:ext cx="935100" cy="523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94" name="Google Shape;694;p67"/>
          <p:cNvSpPr txBox="1"/>
          <p:nvPr/>
        </p:nvSpPr>
        <p:spPr>
          <a:xfrm>
            <a:off x="7115774" y="2031833"/>
            <a:ext cx="113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신호등 5</a:t>
            </a:r>
            <a:endParaRPr sz="900"/>
          </a:p>
        </p:txBody>
      </p:sp>
      <p:pic>
        <p:nvPicPr>
          <p:cNvPr id="695" name="Google Shape;6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700" y="2564149"/>
            <a:ext cx="7621700" cy="12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7"/>
          <p:cNvSpPr/>
          <p:nvPr/>
        </p:nvSpPr>
        <p:spPr>
          <a:xfrm>
            <a:off x="5890700" y="2628750"/>
            <a:ext cx="1497600" cy="112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8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신호등을 마커로 표현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02" name="Google Shape;7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775" y="1090652"/>
            <a:ext cx="3541849" cy="35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8"/>
          <p:cNvSpPr txBox="1"/>
          <p:nvPr/>
        </p:nvSpPr>
        <p:spPr>
          <a:xfrm>
            <a:off x="5525725" y="2562788"/>
            <a:ext cx="39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※ 신호등의 상태를 1초마다 변경시킴 </a:t>
            </a:r>
            <a:endParaRPr/>
          </a:p>
        </p:txBody>
      </p:sp>
      <p:sp>
        <p:nvSpPr>
          <p:cNvPr id="704" name="Google Shape;704;p68"/>
          <p:cNvSpPr/>
          <p:nvPr/>
        </p:nvSpPr>
        <p:spPr>
          <a:xfrm>
            <a:off x="5007400" y="1171730"/>
            <a:ext cx="363375" cy="3089913"/>
          </a:xfrm>
          <a:custGeom>
            <a:rect b="b" l="l" r="r" t="t"/>
            <a:pathLst>
              <a:path extrusionOk="0" h="105955" w="14535">
                <a:moveTo>
                  <a:pt x="2414" y="0"/>
                </a:moveTo>
                <a:cubicBezTo>
                  <a:pt x="4426" y="9478"/>
                  <a:pt x="14887" y="39208"/>
                  <a:pt x="14485" y="56867"/>
                </a:cubicBezTo>
                <a:cubicBezTo>
                  <a:pt x="14083" y="74526"/>
                  <a:pt x="2414" y="97774"/>
                  <a:pt x="0" y="10595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5" name="Google Shape;705;p68"/>
          <p:cNvSpPr/>
          <p:nvPr/>
        </p:nvSpPr>
        <p:spPr>
          <a:xfrm>
            <a:off x="445188" y="2332358"/>
            <a:ext cx="1101000" cy="684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8"/>
          <p:cNvSpPr txBox="1"/>
          <p:nvPr/>
        </p:nvSpPr>
        <p:spPr>
          <a:xfrm>
            <a:off x="310469" y="2513204"/>
            <a:ext cx="13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신호등정보배열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9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구현 (</a:t>
            </a:r>
            <a:r>
              <a:rPr lang="ko" sz="1200">
                <a:solidFill>
                  <a:schemeClr val="dk1"/>
                </a:solidFill>
              </a:rPr>
              <a:t>신호등을 마커로 표현</a:t>
            </a:r>
            <a:r>
              <a:rPr lang="ko" sz="13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12" name="Google Shape;7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63" y="952050"/>
            <a:ext cx="8290273" cy="36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0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70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</a:t>
            </a:r>
            <a:r>
              <a:rPr lang="ko" sz="13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719" name="Google Shape;719;p70"/>
          <p:cNvSpPr txBox="1"/>
          <p:nvPr/>
        </p:nvSpPr>
        <p:spPr>
          <a:xfrm>
            <a:off x="310475" y="918725"/>
            <a:ext cx="5411700" cy="3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구현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내위치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기능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장소 검색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경로 탐색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저장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마이 플레이스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루틴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신호등 구현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신호등을 마커로 표현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 저장</a:t>
            </a:r>
            <a:endParaRPr sz="12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AutoNum type="arabicPeriod"/>
            </a:pPr>
            <a:r>
              <a:rPr lang="ko" sz="2100">
                <a:solidFill>
                  <a:schemeClr val="accent6"/>
                </a:solidFill>
              </a:rPr>
              <a:t>신호등 공유</a:t>
            </a:r>
            <a:endParaRPr sz="2100">
              <a:solidFill>
                <a:schemeClr val="accent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 게시판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기타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로그인, 관리자, 신고, 북마크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20" name="Google Shape;7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275" y="970300"/>
            <a:ext cx="3031699" cy="355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1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 </a:t>
            </a:r>
            <a:r>
              <a:rPr lang="ko" sz="1300">
                <a:solidFill>
                  <a:schemeClr val="dk1"/>
                </a:solidFill>
              </a:rPr>
              <a:t>- 신호등 공유(도식화)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26" name="Google Shape;72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650" y="827826"/>
            <a:ext cx="1991250" cy="19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75" y="854650"/>
            <a:ext cx="1991250" cy="19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1"/>
          <p:cNvSpPr/>
          <p:nvPr/>
        </p:nvSpPr>
        <p:spPr>
          <a:xfrm>
            <a:off x="873500" y="2483625"/>
            <a:ext cx="865200" cy="29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사용자A</a:t>
            </a:r>
            <a:endParaRPr/>
          </a:p>
        </p:txBody>
      </p:sp>
      <p:sp>
        <p:nvSpPr>
          <p:cNvPr id="729" name="Google Shape;729;p71"/>
          <p:cNvSpPr/>
          <p:nvPr/>
        </p:nvSpPr>
        <p:spPr>
          <a:xfrm>
            <a:off x="7423675" y="2483625"/>
            <a:ext cx="865200" cy="29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사용자B</a:t>
            </a:r>
            <a:endParaRPr/>
          </a:p>
        </p:txBody>
      </p:sp>
      <p:sp>
        <p:nvSpPr>
          <p:cNvPr id="730" name="Google Shape;730;p71"/>
          <p:cNvSpPr/>
          <p:nvPr/>
        </p:nvSpPr>
        <p:spPr>
          <a:xfrm>
            <a:off x="3012438" y="1340450"/>
            <a:ext cx="2708400" cy="89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71"/>
          <p:cNvSpPr/>
          <p:nvPr/>
        </p:nvSpPr>
        <p:spPr>
          <a:xfrm>
            <a:off x="755600" y="2924450"/>
            <a:ext cx="1101000" cy="684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71"/>
          <p:cNvSpPr txBox="1"/>
          <p:nvPr/>
        </p:nvSpPr>
        <p:spPr>
          <a:xfrm>
            <a:off x="755600" y="3089450"/>
            <a:ext cx="13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myTrafficDTO</a:t>
            </a:r>
            <a:endParaRPr sz="1100"/>
          </a:p>
        </p:txBody>
      </p:sp>
      <p:sp>
        <p:nvSpPr>
          <p:cNvPr id="733" name="Google Shape;733;p71"/>
          <p:cNvSpPr txBox="1"/>
          <p:nvPr/>
        </p:nvSpPr>
        <p:spPr>
          <a:xfrm>
            <a:off x="5433300" y="4789500"/>
            <a:ext cx="371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설명을 위해 Entity 와 DTO 의 구분은 하지 않았습니다. 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734" name="Google Shape;734;p71"/>
          <p:cNvSpPr txBox="1"/>
          <p:nvPr/>
        </p:nvSpPr>
        <p:spPr>
          <a:xfrm>
            <a:off x="635450" y="3648675"/>
            <a:ext cx="186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1.사용자A 가 신호등을 등록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735" name="Google Shape;735;p71"/>
          <p:cNvSpPr/>
          <p:nvPr/>
        </p:nvSpPr>
        <p:spPr>
          <a:xfrm>
            <a:off x="4441388" y="1442875"/>
            <a:ext cx="1101000" cy="684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71"/>
          <p:cNvSpPr txBox="1"/>
          <p:nvPr/>
        </p:nvSpPr>
        <p:spPr>
          <a:xfrm>
            <a:off x="4441388" y="1607875"/>
            <a:ext cx="13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Board</a:t>
            </a:r>
            <a:r>
              <a:rPr lang="ko" sz="1100"/>
              <a:t>DTO</a:t>
            </a:r>
            <a:endParaRPr sz="1100"/>
          </a:p>
        </p:txBody>
      </p:sp>
      <p:sp>
        <p:nvSpPr>
          <p:cNvPr id="737" name="Google Shape;737;p71"/>
          <p:cNvSpPr/>
          <p:nvPr/>
        </p:nvSpPr>
        <p:spPr>
          <a:xfrm>
            <a:off x="3206238" y="1442875"/>
            <a:ext cx="1101000" cy="684000"/>
          </a:xfrm>
          <a:prstGeom prst="roundRect">
            <a:avLst>
              <a:gd fmla="val 16667" name="adj"/>
            </a:avLst>
          </a:prstGeom>
          <a:solidFill>
            <a:srgbClr val="8BE9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1"/>
          <p:cNvSpPr txBox="1"/>
          <p:nvPr/>
        </p:nvSpPr>
        <p:spPr>
          <a:xfrm>
            <a:off x="3206238" y="1607875"/>
            <a:ext cx="13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TrafficDTO</a:t>
            </a:r>
            <a:endParaRPr sz="1100"/>
          </a:p>
        </p:txBody>
      </p:sp>
      <p:sp>
        <p:nvSpPr>
          <p:cNvPr id="739" name="Google Shape;739;p71"/>
          <p:cNvSpPr txBox="1"/>
          <p:nvPr/>
        </p:nvSpPr>
        <p:spPr>
          <a:xfrm>
            <a:off x="3086088" y="2279250"/>
            <a:ext cx="278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</a:t>
            </a:r>
            <a:r>
              <a:rPr lang="ko" sz="900">
                <a:solidFill>
                  <a:schemeClr val="dk1"/>
                </a:solidFill>
              </a:rPr>
              <a:t>.사용자A 가 신호등을 게시판에 등록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740" name="Google Shape;740;p71"/>
          <p:cNvSpPr/>
          <p:nvPr/>
        </p:nvSpPr>
        <p:spPr>
          <a:xfrm>
            <a:off x="7352463" y="2924450"/>
            <a:ext cx="1101000" cy="684000"/>
          </a:xfrm>
          <a:prstGeom prst="roundRect">
            <a:avLst>
              <a:gd fmla="val 16667" name="adj"/>
            </a:avLst>
          </a:prstGeom>
          <a:solidFill>
            <a:srgbClr val="8BE9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1"/>
          <p:cNvSpPr txBox="1"/>
          <p:nvPr/>
        </p:nvSpPr>
        <p:spPr>
          <a:xfrm>
            <a:off x="7352463" y="3089450"/>
            <a:ext cx="13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myTrafficDTO</a:t>
            </a:r>
            <a:endParaRPr sz="1100"/>
          </a:p>
        </p:txBody>
      </p:sp>
      <p:sp>
        <p:nvSpPr>
          <p:cNvPr id="742" name="Google Shape;742;p71"/>
          <p:cNvSpPr txBox="1"/>
          <p:nvPr/>
        </p:nvSpPr>
        <p:spPr>
          <a:xfrm>
            <a:off x="7290677" y="3684875"/>
            <a:ext cx="155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3</a:t>
            </a:r>
            <a:r>
              <a:rPr lang="ko" sz="900">
                <a:solidFill>
                  <a:schemeClr val="dk1"/>
                </a:solidFill>
              </a:rPr>
              <a:t>.사용자B가 신호 정보를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    myTraffic DB에 추가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743" name="Google Shape;743;p71"/>
          <p:cNvCxnSpPr>
            <a:stCxn id="732" idx="3"/>
            <a:endCxn id="730" idx="1"/>
          </p:cNvCxnSpPr>
          <p:nvPr/>
        </p:nvCxnSpPr>
        <p:spPr>
          <a:xfrm flipH="1" rot="10800000">
            <a:off x="2096900" y="1790450"/>
            <a:ext cx="915600" cy="1476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71"/>
          <p:cNvCxnSpPr>
            <a:stCxn id="737" idx="0"/>
            <a:endCxn id="741" idx="1"/>
          </p:cNvCxnSpPr>
          <p:nvPr/>
        </p:nvCxnSpPr>
        <p:spPr>
          <a:xfrm flipH="1" rot="-5400000">
            <a:off x="4642788" y="556825"/>
            <a:ext cx="1823700" cy="3595800"/>
          </a:xfrm>
          <a:prstGeom prst="bentConnector4">
            <a:avLst>
              <a:gd fmla="val -13057" name="adj1"/>
              <a:gd fmla="val 57654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71"/>
          <p:cNvSpPr txBox="1"/>
          <p:nvPr/>
        </p:nvSpPr>
        <p:spPr>
          <a:xfrm>
            <a:off x="3390599" y="3443450"/>
            <a:ext cx="19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4</a:t>
            </a:r>
            <a:r>
              <a:rPr lang="ko" sz="900">
                <a:solidFill>
                  <a:schemeClr val="dk1"/>
                </a:solidFill>
              </a:rPr>
              <a:t>.if ( 게시글의 추천수 &gt; n )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    관리자 DB에 저장 } ;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746" name="Google Shape;746;p71"/>
          <p:cNvSpPr/>
          <p:nvPr/>
        </p:nvSpPr>
        <p:spPr>
          <a:xfrm>
            <a:off x="4120875" y="2710300"/>
            <a:ext cx="357600" cy="62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270750" y="1211925"/>
            <a:ext cx="472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T-MAP API를 활용한 신호등 맵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898192" y="3870706"/>
            <a:ext cx="76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발표자</a:t>
            </a:r>
            <a:r>
              <a:rPr lang="ko" sz="1000">
                <a:solidFill>
                  <a:schemeClr val="dk1"/>
                </a:solidFill>
              </a:rPr>
              <a:t> :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8385625" y="3877950"/>
            <a:ext cx="57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진선호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김민제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이 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홍성수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659000" y="2812925"/>
            <a:ext cx="582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Minit Map</a:t>
            </a:r>
            <a:endParaRPr sz="10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2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2"/>
          <p:cNvSpPr txBox="1"/>
          <p:nvPr/>
        </p:nvSpPr>
        <p:spPr>
          <a:xfrm>
            <a:off x="310475" y="252900"/>
            <a:ext cx="570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현이 게시판 작성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53" name="Google Shape;7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0" y="891688"/>
            <a:ext cx="34194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2"/>
          <p:cNvSpPr/>
          <p:nvPr/>
        </p:nvSpPr>
        <p:spPr>
          <a:xfrm rot="-1455089">
            <a:off x="3170606" y="869647"/>
            <a:ext cx="990402" cy="57616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2"/>
          <p:cNvSpPr txBox="1"/>
          <p:nvPr/>
        </p:nvSpPr>
        <p:spPr>
          <a:xfrm>
            <a:off x="4235650" y="957625"/>
            <a:ext cx="1404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 쓰기 클릭!!</a:t>
            </a:r>
            <a:endParaRPr/>
          </a:p>
        </p:txBody>
      </p:sp>
      <p:pic>
        <p:nvPicPr>
          <p:cNvPr id="756" name="Google Shape;75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01" y="1933925"/>
            <a:ext cx="3772150" cy="306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851" y="1707080"/>
            <a:ext cx="4670296" cy="321491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2"/>
          <p:cNvSpPr/>
          <p:nvPr/>
        </p:nvSpPr>
        <p:spPr>
          <a:xfrm>
            <a:off x="6786350" y="1251325"/>
            <a:ext cx="322500" cy="33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2"/>
          <p:cNvSpPr txBox="1"/>
          <p:nvPr/>
        </p:nvSpPr>
        <p:spPr>
          <a:xfrm>
            <a:off x="6245150" y="891700"/>
            <a:ext cx="1404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 작성 페이지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3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3"/>
          <p:cNvSpPr txBox="1"/>
          <p:nvPr/>
        </p:nvSpPr>
        <p:spPr>
          <a:xfrm>
            <a:off x="310475" y="252900"/>
            <a:ext cx="570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현이 게시판 출력화면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66" name="Google Shape;7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0" y="811500"/>
            <a:ext cx="2689460" cy="402719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3"/>
          <p:cNvSpPr/>
          <p:nvPr/>
        </p:nvSpPr>
        <p:spPr>
          <a:xfrm rot="2502801">
            <a:off x="2671600" y="1044018"/>
            <a:ext cx="107303" cy="22267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3"/>
          <p:cNvSpPr/>
          <p:nvPr/>
        </p:nvSpPr>
        <p:spPr>
          <a:xfrm>
            <a:off x="2909525" y="844425"/>
            <a:ext cx="629400" cy="23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클릭!</a:t>
            </a:r>
            <a:endParaRPr/>
          </a:p>
        </p:txBody>
      </p:sp>
      <p:pic>
        <p:nvPicPr>
          <p:cNvPr id="769" name="Google Shape;76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44425"/>
            <a:ext cx="4477801" cy="7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73"/>
          <p:cNvSpPr/>
          <p:nvPr/>
        </p:nvSpPr>
        <p:spPr>
          <a:xfrm>
            <a:off x="3800050" y="844425"/>
            <a:ext cx="706200" cy="2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3"/>
          <p:cNvSpPr/>
          <p:nvPr/>
        </p:nvSpPr>
        <p:spPr>
          <a:xfrm>
            <a:off x="3838450" y="1114950"/>
            <a:ext cx="629400" cy="23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실행</a:t>
            </a:r>
            <a:endParaRPr/>
          </a:p>
        </p:txBody>
      </p:sp>
      <p:sp>
        <p:nvSpPr>
          <p:cNvPr id="772" name="Google Shape;772;p73"/>
          <p:cNvSpPr/>
          <p:nvPr/>
        </p:nvSpPr>
        <p:spPr>
          <a:xfrm>
            <a:off x="4532975" y="1660138"/>
            <a:ext cx="176700" cy="33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3" name="Google Shape;7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5150" y="2080326"/>
            <a:ext cx="2374801" cy="25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0650" y="2080317"/>
            <a:ext cx="2889950" cy="2684557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3"/>
          <p:cNvSpPr txBox="1"/>
          <p:nvPr/>
        </p:nvSpPr>
        <p:spPr>
          <a:xfrm>
            <a:off x="4329750" y="1189925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3"/>
          <p:cNvSpPr/>
          <p:nvPr/>
        </p:nvSpPr>
        <p:spPr>
          <a:xfrm>
            <a:off x="5136750" y="1660138"/>
            <a:ext cx="3348300" cy="3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모달창 띄우고 신호 선택 가능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4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74"/>
          <p:cNvSpPr txBox="1"/>
          <p:nvPr/>
        </p:nvSpPr>
        <p:spPr>
          <a:xfrm>
            <a:off x="310475" y="252900"/>
            <a:ext cx="570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현이 게시판 출력화면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83" name="Google Shape;7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900"/>
            <a:ext cx="3407284" cy="16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4"/>
          <p:cNvSpPr/>
          <p:nvPr/>
        </p:nvSpPr>
        <p:spPr>
          <a:xfrm rot="-974731">
            <a:off x="2889473" y="1225227"/>
            <a:ext cx="888996" cy="10339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4"/>
          <p:cNvSpPr txBox="1"/>
          <p:nvPr/>
        </p:nvSpPr>
        <p:spPr>
          <a:xfrm>
            <a:off x="3819225" y="963888"/>
            <a:ext cx="24951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MyTrafficEntity의 Id값을 담음</a:t>
            </a:r>
            <a:endParaRPr/>
          </a:p>
        </p:txBody>
      </p:sp>
      <p:pic>
        <p:nvPicPr>
          <p:cNvPr id="786" name="Google Shape;78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0" y="2682299"/>
            <a:ext cx="4086099" cy="22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4"/>
          <p:cNvSpPr/>
          <p:nvPr/>
        </p:nvSpPr>
        <p:spPr>
          <a:xfrm rot="-5400000">
            <a:off x="6490875" y="937050"/>
            <a:ext cx="307200" cy="491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4"/>
          <p:cNvSpPr txBox="1"/>
          <p:nvPr/>
        </p:nvSpPr>
        <p:spPr>
          <a:xfrm>
            <a:off x="6846600" y="963900"/>
            <a:ext cx="2189100" cy="6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MyTrafficEntity의 정보를 TrafficEntity로 변환</a:t>
            </a:r>
            <a:endParaRPr/>
          </a:p>
        </p:txBody>
      </p:sp>
      <p:pic>
        <p:nvPicPr>
          <p:cNvPr id="789" name="Google Shape;78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673" y="1693950"/>
            <a:ext cx="4133324" cy="21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4"/>
          <p:cNvSpPr/>
          <p:nvPr/>
        </p:nvSpPr>
        <p:spPr>
          <a:xfrm rot="3244775">
            <a:off x="4409550" y="2398325"/>
            <a:ext cx="224491" cy="64250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4"/>
          <p:cNvSpPr txBox="1"/>
          <p:nvPr/>
        </p:nvSpPr>
        <p:spPr>
          <a:xfrm>
            <a:off x="7715250" y="982650"/>
            <a:ext cx="14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4"/>
          <p:cNvSpPr txBox="1"/>
          <p:nvPr/>
        </p:nvSpPr>
        <p:spPr>
          <a:xfrm>
            <a:off x="4427650" y="4286875"/>
            <a:ext cx="41934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출력 // 신호등 게시판 정보 담아가는거랑 연계 ㄱㄱ</a:t>
            </a:r>
            <a:endParaRPr/>
          </a:p>
        </p:txBody>
      </p:sp>
      <p:sp>
        <p:nvSpPr>
          <p:cNvPr id="793" name="Google Shape;793;p74"/>
          <p:cNvSpPr txBox="1"/>
          <p:nvPr/>
        </p:nvSpPr>
        <p:spPr>
          <a:xfrm>
            <a:off x="3559675" y="2131550"/>
            <a:ext cx="1590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BoardEntity 저장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5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5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개발과정</a:t>
            </a:r>
            <a:r>
              <a:rPr lang="ko" sz="13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00" name="Google Shape;800;p75"/>
          <p:cNvSpPr txBox="1"/>
          <p:nvPr/>
        </p:nvSpPr>
        <p:spPr>
          <a:xfrm>
            <a:off x="310475" y="918725"/>
            <a:ext cx="5411700" cy="3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구현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내위치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기능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장소 검색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경로 탐색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지도 저장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마이 플레이스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루틴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신호등 구현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신호등을 마커로 표현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신호등 저장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신호등 공유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신호 게시판</a:t>
            </a:r>
            <a:endParaRPr sz="12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AutoNum type="arabicPeriod"/>
            </a:pPr>
            <a:r>
              <a:rPr lang="ko" sz="2100">
                <a:solidFill>
                  <a:schemeClr val="accent6"/>
                </a:solidFill>
              </a:rPr>
              <a:t>기타</a:t>
            </a:r>
            <a:endParaRPr sz="2100">
              <a:solidFill>
                <a:schemeClr val="accent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ko" sz="1200">
                <a:solidFill>
                  <a:schemeClr val="dk1"/>
                </a:solidFill>
              </a:rPr>
              <a:t>로그인, 관리자, 신고, 북마크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801" name="Google Shape;8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175" y="827775"/>
            <a:ext cx="2485471" cy="394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6"/>
          <p:cNvSpPr txBox="1"/>
          <p:nvPr/>
        </p:nvSpPr>
        <p:spPr>
          <a:xfrm>
            <a:off x="310475" y="231675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회원가입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07" name="Google Shape;80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76"/>
          <p:cNvSpPr txBox="1"/>
          <p:nvPr/>
        </p:nvSpPr>
        <p:spPr>
          <a:xfrm>
            <a:off x="282175" y="799475"/>
            <a:ext cx="8285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&lt;form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="/member/save"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="post"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&lt;i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="icon"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="fa-solid fa-circle-user fa-2x"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9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  <a:endParaRPr sz="9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&lt;input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="text"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="fadeIn second"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="email"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="memberEmail"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autofocus placeholder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="아이디"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&lt;br&gt;</a:t>
            </a:r>
            <a:endParaRPr sz="9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&lt;input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="text"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="fadeIn third"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="pw"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="memberPassword"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="비밀번호"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&gt;&lt;br&gt;</a:t>
            </a:r>
            <a:endParaRPr sz="9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&lt;input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="text"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="fadeIn fourth"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="memberNickname"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="닉네임"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&gt;&lt;br&gt;</a:t>
            </a:r>
            <a:endParaRPr sz="9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&lt;input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="tel"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="fadeIn fifth"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="memberPhone"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="전화번호"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="mobile"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&gt;&lt;br&gt;</a:t>
            </a:r>
            <a:endParaRPr sz="9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&lt;input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="hidden"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="memberLevel"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="1"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&lt;input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="submit"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saveCheck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="가입하기"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sz="9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9" name="Google Shape;809;p76"/>
          <p:cNvSpPr txBox="1"/>
          <p:nvPr/>
        </p:nvSpPr>
        <p:spPr>
          <a:xfrm>
            <a:off x="310475" y="2331338"/>
            <a:ext cx="5490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ajax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"post"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"/member/saveCheck"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"memberEmail"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dataType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success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10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"no"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0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"해당아이디가 이미 존재합니다"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0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href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"/member/saveForm"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"회원가입이 완료되었습니다\n로그인창으로 이동합니다"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0" name="Google Shape;810;p76"/>
          <p:cNvSpPr txBox="1"/>
          <p:nvPr/>
        </p:nvSpPr>
        <p:spPr>
          <a:xfrm>
            <a:off x="2858300" y="2394750"/>
            <a:ext cx="527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MemberDTO에 값을 담아 보내기 전에 Ajax를 이용해 DB에 값이 있는지 확인을 함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811" name="Google Shape;811;p76"/>
          <p:cNvSpPr/>
          <p:nvPr/>
        </p:nvSpPr>
        <p:spPr>
          <a:xfrm rot="2124825">
            <a:off x="4765871" y="1968743"/>
            <a:ext cx="564302" cy="2319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76"/>
          <p:cNvSpPr/>
          <p:nvPr/>
        </p:nvSpPr>
        <p:spPr>
          <a:xfrm rot="8100000">
            <a:off x="3214186" y="3077083"/>
            <a:ext cx="529482" cy="1544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7"/>
          <p:cNvSpPr txBox="1"/>
          <p:nvPr/>
        </p:nvSpPr>
        <p:spPr>
          <a:xfrm>
            <a:off x="21142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회원가입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18" name="Google Shape;81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77"/>
          <p:cNvSpPr txBox="1"/>
          <p:nvPr/>
        </p:nvSpPr>
        <p:spPr>
          <a:xfrm>
            <a:off x="352950" y="3510575"/>
            <a:ext cx="5646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"/save"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@ModelAttribute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MemberDTO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memberDTO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memberService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memberDTO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"/MemberPages/login"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0" name="Google Shape;820;p77"/>
          <p:cNvSpPr txBox="1"/>
          <p:nvPr/>
        </p:nvSpPr>
        <p:spPr>
          <a:xfrm>
            <a:off x="3197075" y="4074225"/>
            <a:ext cx="56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MemberDTO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memberDTO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memberRepository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MemberEntity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toMemberSaveEntity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memberDTO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1" name="Google Shape;821;p77"/>
          <p:cNvSpPr txBox="1"/>
          <p:nvPr/>
        </p:nvSpPr>
        <p:spPr>
          <a:xfrm>
            <a:off x="42450" y="870225"/>
            <a:ext cx="570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"/saveCheck"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i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@ResponseBody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saveCheck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@RequestParam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memberEmail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memberService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saveCheck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memberEmail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2" name="Google Shape;822;p77"/>
          <p:cNvSpPr txBox="1"/>
          <p:nvPr/>
        </p:nvSpPr>
        <p:spPr>
          <a:xfrm>
            <a:off x="2001400" y="1747500"/>
            <a:ext cx="887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ko" sz="9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saveCheck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i="1"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memberEmail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9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9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MemberEntity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optionalMemberEntity 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9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memberRepository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findByMemberEmail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memberEmail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optionalMemberEntity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isPresent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MemberEntity 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memberEntity 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optionalMemberEntity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memberEntity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getMemberEmail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"no"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3" name="Google Shape;823;p77"/>
          <p:cNvSpPr txBox="1"/>
          <p:nvPr/>
        </p:nvSpPr>
        <p:spPr>
          <a:xfrm>
            <a:off x="4275525" y="1266425"/>
            <a:ext cx="41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Ajax를 통해 아이디 값이 있는지 확인후 중복값이 없는걸 확인한다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824" name="Google Shape;824;p77"/>
          <p:cNvSpPr/>
          <p:nvPr/>
        </p:nvSpPr>
        <p:spPr>
          <a:xfrm rot="5576250">
            <a:off x="4126458" y="2699988"/>
            <a:ext cx="480031" cy="2349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7"/>
          <p:cNvSpPr txBox="1"/>
          <p:nvPr/>
        </p:nvSpPr>
        <p:spPr>
          <a:xfrm>
            <a:off x="2822900" y="3040500"/>
            <a:ext cx="449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중복값이 없으면 MemberEntity에 MemberDTO값을 저장한다.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826" name="Google Shape;826;p77"/>
          <p:cNvSpPr/>
          <p:nvPr/>
        </p:nvSpPr>
        <p:spPr>
          <a:xfrm>
            <a:off x="2610600" y="4271675"/>
            <a:ext cx="566100" cy="19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8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로그인 HTML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32" name="Google Shape;83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78"/>
          <p:cNvSpPr txBox="1"/>
          <p:nvPr/>
        </p:nvSpPr>
        <p:spPr>
          <a:xfrm>
            <a:off x="113200" y="728725"/>
            <a:ext cx="91440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&lt;form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="/member/login"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="post"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&lt;div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="wrapper fadeInDown"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&lt;div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="formContent"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&lt;div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="fadeIn first"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&lt;i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="icon"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="fa-solid fa-circle-user fa-2x"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&lt;/div&gt;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&lt;form&gt;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&lt;input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="text"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="memberEmail"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="fadeIn second"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="memberEmail"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autofocus</a:t>
            </a:r>
            <a:endParaRPr sz="600">
              <a:solidFill>
                <a:srgbClr val="50FA7B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placeholder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="아이디"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&lt;br&gt;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&lt;input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="text"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="memberPassword"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="fadeIn third"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="memberPassword"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="비밀번호"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&lt;input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="submit"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="fadeIn fourth"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="로그인"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:onclick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loginCheck()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&lt;/form&gt;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600">
                <a:solidFill>
                  <a:srgbClr val="98A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&lt;!-- Remind Passowrd --&gt;</a:t>
            </a:r>
            <a:endParaRPr sz="600">
              <a:solidFill>
                <a:srgbClr val="98A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98A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="formFooter"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&lt;a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="underlineHover"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findIdForm</a:t>
            </a:r>
            <a:r>
              <a:rPr lang="ko" sz="6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="/member/findIdForm"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아이디찾기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&lt;/a&gt; 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｜</a:t>
            </a:r>
            <a:endParaRPr sz="6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&lt;a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="underlineHover"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findPwForm</a:t>
            </a:r>
            <a:r>
              <a:rPr lang="ko" sz="6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="/member/findPwForm"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비밀번호찾기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&lt;/a&gt; 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｜</a:t>
            </a:r>
            <a:endParaRPr sz="6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&lt;a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="underlineHover"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saveForm</a:t>
            </a:r>
            <a:r>
              <a:rPr lang="ko" sz="6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="/member/saveForm"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회원가입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&lt;/div&gt;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&lt;/div&gt;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&lt;div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&lt;div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kakaoLogin</a:t>
            </a:r>
            <a:r>
              <a:rPr lang="ko" sz="6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&lt;a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="javascript:void(0)"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&lt;img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="/icon/kakao_login_medium_narrow.png"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&lt;/a&gt;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&lt;/div&gt;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4" name="Google Shape;834;p78"/>
          <p:cNvSpPr txBox="1"/>
          <p:nvPr/>
        </p:nvSpPr>
        <p:spPr>
          <a:xfrm>
            <a:off x="3679000" y="2967950"/>
            <a:ext cx="5681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ajax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"post"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"/member/loginCheck"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"memberEmail"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"memberPassword"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pw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dataType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success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"no"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"로그인이 성공하였습니다"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loginForm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"아이디와 비밀번호를 확인해주세요"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5" name="Google Shape;835;p78"/>
          <p:cNvSpPr txBox="1"/>
          <p:nvPr/>
        </p:nvSpPr>
        <p:spPr>
          <a:xfrm>
            <a:off x="1860725" y="3575075"/>
            <a:ext cx="174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836" name="Google Shape;836;p78"/>
          <p:cNvSpPr txBox="1"/>
          <p:nvPr/>
        </p:nvSpPr>
        <p:spPr>
          <a:xfrm>
            <a:off x="4862650" y="1030725"/>
            <a:ext cx="39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MemberDTO에 값이 있는 걸 확인 하기 위해 Ajax를 이용해 Entity와 비교한다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837" name="Google Shape;837;p78"/>
          <p:cNvSpPr/>
          <p:nvPr/>
        </p:nvSpPr>
        <p:spPr>
          <a:xfrm>
            <a:off x="5546775" y="1818275"/>
            <a:ext cx="1004700" cy="127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8F8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9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카카오 </a:t>
            </a:r>
            <a:r>
              <a:rPr lang="ko" sz="2200">
                <a:solidFill>
                  <a:schemeClr val="dk1"/>
                </a:solidFill>
              </a:rPr>
              <a:t>로그인 HTML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43" name="Google Shape;84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9"/>
          <p:cNvSpPr txBox="1"/>
          <p:nvPr/>
        </p:nvSpPr>
        <p:spPr>
          <a:xfrm>
            <a:off x="310475" y="827775"/>
            <a:ext cx="340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Kakao.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'666fb7277f7aee7a89176609aa664ab6'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900">
                <a:solidFill>
                  <a:srgbClr val="98A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//발급받은 키 중 javascript키를 사용해준다.</a:t>
            </a:r>
            <a:endParaRPr sz="700">
              <a:solidFill>
                <a:srgbClr val="98A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Kakao.isInitialized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900">
                <a:solidFill>
                  <a:srgbClr val="98A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// sdk초기화여부판단</a:t>
            </a:r>
            <a:endParaRPr sz="900">
              <a:solidFill>
                <a:srgbClr val="98A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5" name="Google Shape;845;p79"/>
          <p:cNvSpPr txBox="1"/>
          <p:nvPr/>
        </p:nvSpPr>
        <p:spPr>
          <a:xfrm>
            <a:off x="3805200" y="912675"/>
            <a:ext cx="217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 </a:t>
            </a:r>
            <a:r>
              <a:rPr lang="ko" sz="1200">
                <a:solidFill>
                  <a:srgbClr val="FF0000"/>
                </a:solidFill>
              </a:rPr>
              <a:t>카카</a:t>
            </a:r>
            <a:r>
              <a:rPr lang="ko" sz="1200">
                <a:solidFill>
                  <a:srgbClr val="FF0000"/>
                </a:solidFill>
              </a:rPr>
              <a:t>오 api 발급 키 사용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846" name="Google Shape;846;p79"/>
          <p:cNvSpPr txBox="1"/>
          <p:nvPr/>
        </p:nvSpPr>
        <p:spPr>
          <a:xfrm>
            <a:off x="399125" y="1537450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kakaoLogin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Kakao.Auth.login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success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"aa"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Kakao.API.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'/v2/user/me'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success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kakaoLog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ko" sz="8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7" name="Google Shape;847;p79"/>
          <p:cNvSpPr txBox="1"/>
          <p:nvPr/>
        </p:nvSpPr>
        <p:spPr>
          <a:xfrm>
            <a:off x="431575" y="4061650"/>
            <a:ext cx="24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로그인 창 열기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8" name="Google Shape;848;p79"/>
          <p:cNvSpPr txBox="1"/>
          <p:nvPr/>
        </p:nvSpPr>
        <p:spPr>
          <a:xfrm>
            <a:off x="3523375" y="1246625"/>
            <a:ext cx="30000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7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kakaoLog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email 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.kakao_account.email;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email 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ko" sz="7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email 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nickName 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.kakao_account.profile.nickname;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nickName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7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ajax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7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"post"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7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"/member/kakaoLogin"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7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"memberEmail"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"memberPassword"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"memberNickname"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nickName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"memberPhone"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"010-0000-0000"</a:t>
            </a:r>
            <a:endParaRPr sz="700">
              <a:solidFill>
                <a:srgbClr val="F1FA8C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7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dataType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7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success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7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"로그인되었습니다."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href 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"/hss/tapDown"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7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7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"홈페이지 오류"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r>
              <a:rPr lang="ko" sz="7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7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9" name="Google Shape;849;p79"/>
          <p:cNvSpPr txBox="1"/>
          <p:nvPr/>
        </p:nvSpPr>
        <p:spPr>
          <a:xfrm>
            <a:off x="2978600" y="4386425"/>
            <a:ext cx="29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0000"/>
                </a:solidFill>
              </a:rPr>
              <a:t>데이터를 Ajax로 받아옴</a:t>
            </a:r>
            <a:endParaRPr sz="1300">
              <a:solidFill>
                <a:srgbClr val="FF0000"/>
              </a:solidFill>
            </a:endParaRPr>
          </a:p>
        </p:txBody>
      </p:sp>
      <p:pic>
        <p:nvPicPr>
          <p:cNvPr id="850" name="Google Shape;85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175" y="827775"/>
            <a:ext cx="2485471" cy="39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79"/>
          <p:cNvSpPr/>
          <p:nvPr/>
        </p:nvSpPr>
        <p:spPr>
          <a:xfrm>
            <a:off x="3438425" y="1029375"/>
            <a:ext cx="423300" cy="1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79"/>
          <p:cNvSpPr/>
          <p:nvPr/>
        </p:nvSpPr>
        <p:spPr>
          <a:xfrm>
            <a:off x="1202750" y="3742650"/>
            <a:ext cx="166500" cy="318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79"/>
          <p:cNvSpPr/>
          <p:nvPr/>
        </p:nvSpPr>
        <p:spPr>
          <a:xfrm rot="977817">
            <a:off x="3519121" y="3767649"/>
            <a:ext cx="261924" cy="58718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0"/>
          <p:cNvSpPr txBox="1"/>
          <p:nvPr/>
        </p:nvSpPr>
        <p:spPr>
          <a:xfrm>
            <a:off x="310475" y="252900"/>
            <a:ext cx="4064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로그인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59" name="Google Shape;8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80"/>
          <p:cNvSpPr txBox="1"/>
          <p:nvPr/>
        </p:nvSpPr>
        <p:spPr>
          <a:xfrm>
            <a:off x="275100" y="11148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@GetMapping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"/loginForm"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8A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// ㅁㅈ</a:t>
            </a:r>
            <a:endParaRPr sz="1000">
              <a:solidFill>
                <a:srgbClr val="98A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loginForm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"MemberPages/login"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1" name="Google Shape;861;p80"/>
          <p:cNvSpPr txBox="1"/>
          <p:nvPr/>
        </p:nvSpPr>
        <p:spPr>
          <a:xfrm>
            <a:off x="218527" y="2759249"/>
            <a:ext cx="87171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"/login"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ko" sz="9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login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MemberDTO </a:t>
            </a:r>
            <a:r>
              <a:rPr i="1"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memberDTO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9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HttpSession </a:t>
            </a:r>
            <a:r>
              <a:rPr i="1"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session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900">
                <a:solidFill>
                  <a:srgbClr val="98A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// ㅁㅈ</a:t>
            </a:r>
            <a:endParaRPr sz="900">
              <a:solidFill>
                <a:srgbClr val="98A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8A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9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MemberDTO 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loginResult 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9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memberService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login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memberDTO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loginResult 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session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setAttribute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"loginEmail"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loginResult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getMemberEmail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session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setAttribute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"loginId"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loginResult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getMemberId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session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setAttribute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"loginNickName"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9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loginResult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getMemberNickname</a:t>
            </a:r>
            <a:r>
              <a:rPr lang="ko" sz="9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"/MemberPages/login"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9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"MemberPages/login"</a:t>
            </a: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2" name="Google Shape;862;p80"/>
          <p:cNvSpPr txBox="1"/>
          <p:nvPr/>
        </p:nvSpPr>
        <p:spPr>
          <a:xfrm>
            <a:off x="2058800" y="1927950"/>
            <a:ext cx="569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Ajax를 통해 input에 입력한 MemberDTO의 값이 MemberEntity에 존재하면 로그인에 성공이 되며 Session 값에 Email, Id, Nickname 의 값이 담긴다.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3" name="Google Shape;863;p80"/>
          <p:cNvSpPr txBox="1"/>
          <p:nvPr/>
        </p:nvSpPr>
        <p:spPr>
          <a:xfrm>
            <a:off x="3714350" y="3820475"/>
            <a:ext cx="46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80"/>
          <p:cNvSpPr/>
          <p:nvPr/>
        </p:nvSpPr>
        <p:spPr>
          <a:xfrm rot="1797630">
            <a:off x="2933077" y="1403933"/>
            <a:ext cx="622944" cy="2237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0"/>
          <p:cNvSpPr/>
          <p:nvPr/>
        </p:nvSpPr>
        <p:spPr>
          <a:xfrm rot="8950228">
            <a:off x="4896526" y="2775444"/>
            <a:ext cx="636896" cy="2667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1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게시글 신고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71" name="Google Shape;87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1"/>
          <p:cNvSpPr txBox="1"/>
          <p:nvPr/>
        </p:nvSpPr>
        <p:spPr>
          <a:xfrm>
            <a:off x="91975" y="776100"/>
            <a:ext cx="521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"/reportSave"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8A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// ㅁㅈ / 신고 저장</a:t>
            </a:r>
            <a:endParaRPr sz="1000">
              <a:solidFill>
                <a:srgbClr val="98A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reportSave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@ModelAttribute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ErrorDTO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errorDTO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errorService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errorDTO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"/hss/tapDown"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3" name="Google Shape;87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1675" y="870225"/>
            <a:ext cx="3346200" cy="27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81"/>
          <p:cNvSpPr txBox="1"/>
          <p:nvPr/>
        </p:nvSpPr>
        <p:spPr>
          <a:xfrm>
            <a:off x="0" y="2433803"/>
            <a:ext cx="8122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optionalMemberEntity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isPresent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MemberEntity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memberEntity 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optionalMemberEntity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errorDTO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getBoardId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optionalBoardEntity 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boardRepository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findById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errorDTO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getBoardId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"optionalBoardEntity = " 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optionalBoardEntity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optionalBoardEntity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isPresent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 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optionalBoardEntity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errorRepository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toBoardErrorSaveEntity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errorDTO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memberEntity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boardEntity1 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boardRepository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findById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errorDTO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getBoardId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setBoardReport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boardEntity1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getBoardReport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ko" sz="8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1l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boardRepository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boardEntity1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TrafficEntity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optionalTrafficEntity 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trafficRepository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findById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errorDTO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getTrafficId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optionalTrafficEntity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isPresent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TrafficEntity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trafficEntity 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optionalTrafficEntity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8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errorRepository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toTrafficErrorSaveEntity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errorDTO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trafficEntity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memberEntity</a:t>
            </a:r>
            <a:r>
              <a:rPr lang="ko" sz="8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8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5" name="Google Shape;875;p81"/>
          <p:cNvSpPr txBox="1"/>
          <p:nvPr/>
        </p:nvSpPr>
        <p:spPr>
          <a:xfrm>
            <a:off x="2363100" y="870225"/>
            <a:ext cx="339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신고를 하면 ErrorDTO에 값이 담겨 저장을 시도한다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876" name="Google Shape;876;p81"/>
          <p:cNvSpPr/>
          <p:nvPr/>
        </p:nvSpPr>
        <p:spPr>
          <a:xfrm rot="2529304">
            <a:off x="5078117" y="1219224"/>
            <a:ext cx="555622" cy="31945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81"/>
          <p:cNvSpPr txBox="1"/>
          <p:nvPr/>
        </p:nvSpPr>
        <p:spPr>
          <a:xfrm>
            <a:off x="1132000" y="1781800"/>
            <a:ext cx="492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게시물의 Id 값만 있으면 게시물의 오류로 신고를 하고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신호등의 Id 값만 있으면 신호등의 오류로 신고를 한다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878" name="Google Shape;878;p81"/>
          <p:cNvSpPr/>
          <p:nvPr/>
        </p:nvSpPr>
        <p:spPr>
          <a:xfrm>
            <a:off x="757025" y="1781800"/>
            <a:ext cx="261900" cy="60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목차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92700" y="1452650"/>
            <a:ext cx="40641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ko" sz="2500">
                <a:solidFill>
                  <a:schemeClr val="dk1"/>
                </a:solidFill>
              </a:rPr>
              <a:t>팀소개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ko" sz="2500">
                <a:solidFill>
                  <a:schemeClr val="dk1"/>
                </a:solidFill>
              </a:rPr>
              <a:t>개발과정 및 시현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ko" sz="2500">
                <a:solidFill>
                  <a:schemeClr val="dk1"/>
                </a:solidFill>
              </a:rPr>
              <a:t>소감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ko" sz="2500">
                <a:solidFill>
                  <a:schemeClr val="dk1"/>
                </a:solidFill>
              </a:rPr>
              <a:t>Q&amp;A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7973113" y="700075"/>
            <a:ext cx="423300" cy="8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8405938" y="613975"/>
            <a:ext cx="423300" cy="8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7973113" y="527875"/>
            <a:ext cx="423300" cy="8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8405938" y="441775"/>
            <a:ext cx="423300" cy="8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7973113" y="355675"/>
            <a:ext cx="423300" cy="8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8405938" y="269575"/>
            <a:ext cx="423300" cy="8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7973113" y="183475"/>
            <a:ext cx="423300" cy="8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8405938" y="97375"/>
            <a:ext cx="423300" cy="8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7973113" y="11275"/>
            <a:ext cx="423300" cy="8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2"/>
          <p:cNvSpPr txBox="1"/>
          <p:nvPr/>
        </p:nvSpPr>
        <p:spPr>
          <a:xfrm>
            <a:off x="267250" y="23875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신고완료된 글 출력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84" name="Google Shape;88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2"/>
          <p:cNvSpPr txBox="1"/>
          <p:nvPr/>
        </p:nvSpPr>
        <p:spPr>
          <a:xfrm>
            <a:off x="267250" y="978500"/>
            <a:ext cx="688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findAll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Model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BoardDTO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distinctByBoardEntity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errorService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findDistinctByBoardEntity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addAttribute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"boardList"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distinctByBoardEntity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"/AdminPages/boardError"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82"/>
          <p:cNvSpPr txBox="1"/>
          <p:nvPr/>
        </p:nvSpPr>
        <p:spPr>
          <a:xfrm>
            <a:off x="310475" y="2247225"/>
            <a:ext cx="8341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BoardDTO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findDistinctByBoardEntity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98A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// 신고를 받은 글 출력 메서드</a:t>
            </a:r>
            <a:endParaRPr sz="1000">
              <a:solidFill>
                <a:srgbClr val="98A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8A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boardEntities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errorRepository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findDistinct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BoardDTO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boardDTOS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ArrayList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boardEntities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boardDTOS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BoardDTO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toBoardDTO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boardDTOS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7" name="Google Shape;887;p82"/>
          <p:cNvSpPr txBox="1"/>
          <p:nvPr/>
        </p:nvSpPr>
        <p:spPr>
          <a:xfrm>
            <a:off x="5603375" y="2511625"/>
            <a:ext cx="309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888" name="Google Shape;888;p82"/>
          <p:cNvSpPr txBox="1"/>
          <p:nvPr/>
        </p:nvSpPr>
        <p:spPr>
          <a:xfrm>
            <a:off x="3573000" y="1681750"/>
            <a:ext cx="542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신고가 완료된 글을 출력 할 때 같은 글을 여러번 신고 할 수 있기 때문에 중복 값을 제외한 한개의 글만 출력한다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889" name="Google Shape;889;p82"/>
          <p:cNvSpPr txBox="1"/>
          <p:nvPr/>
        </p:nvSpPr>
        <p:spPr>
          <a:xfrm>
            <a:off x="353675" y="4114275"/>
            <a:ext cx="778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@Query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10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select DISTINCT (e.boardEntity) from ErrorEntity e order by e.boardEntity.boardHits asc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FFF90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findDistinct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0" name="Google Shape;890;p82"/>
          <p:cNvSpPr/>
          <p:nvPr/>
        </p:nvSpPr>
        <p:spPr>
          <a:xfrm>
            <a:off x="2490400" y="3417200"/>
            <a:ext cx="254700" cy="6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82"/>
          <p:cNvSpPr txBox="1"/>
          <p:nvPr/>
        </p:nvSpPr>
        <p:spPr>
          <a:xfrm>
            <a:off x="3028075" y="3594075"/>
            <a:ext cx="345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쿼리문을 이용하여 중복 값을  제외 한다.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3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게시글 신고 확인 여부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97" name="Google Shape;89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250" y="914350"/>
            <a:ext cx="6752700" cy="10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83"/>
          <p:cNvSpPr txBox="1"/>
          <p:nvPr/>
        </p:nvSpPr>
        <p:spPr>
          <a:xfrm>
            <a:off x="507450" y="1261925"/>
            <a:ext cx="8129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&lt;table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="container"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&lt;tr&gt;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게시글번호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게시글 타입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게시글 제목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게시글 내용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게시물 작성 시간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신고횟수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게시물 보기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신고내용 상세보기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확인 여부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&lt;/tr&gt;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&lt;tr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6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:if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${boardList.size() == 0}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colspan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="9"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등록된 글이 없습니다!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&lt;/tr&gt;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&lt;tr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:each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board: ${boardList}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${board.boardId}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${board.boardType}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${board.boardTitle}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${board.boardContents}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*{#temporals.format(board.boardCreatedTime, 'yyyy-MM-dd HH:mm:ss')}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${board.boardReport}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&lt;button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="btn btn-outline-primary"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:onclick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boardDetail([[${board.boardId}]])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게시물보기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&lt;button 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="btn btn-outline-danger"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:onclick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errorDetail([[${board.boardId}]])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신고내용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:if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${board.boardHits == 0}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확인안함</a:t>
            </a:r>
            <a:endParaRPr sz="6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6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6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:if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6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${board.boardHits != 0}</a:t>
            </a:r>
            <a:r>
              <a:rPr lang="ko" sz="6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확인함</a:t>
            </a:r>
            <a:endParaRPr sz="6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&lt;/tr&gt;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sz="6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0" name="Google Shape;900;p83"/>
          <p:cNvSpPr txBox="1"/>
          <p:nvPr/>
        </p:nvSpPr>
        <p:spPr>
          <a:xfrm>
            <a:off x="4374575" y="2285900"/>
            <a:ext cx="290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0000"/>
                </a:solidFill>
              </a:rPr>
              <a:t>완성된 신고 게시글 출력본이다.</a:t>
            </a: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4"/>
          <p:cNvSpPr txBox="1"/>
          <p:nvPr/>
        </p:nvSpPr>
        <p:spPr>
          <a:xfrm>
            <a:off x="310475" y="252900"/>
            <a:ext cx="508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신고 받은 글 확인함, 확인 안 함 출력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906" name="Google Shape;90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84"/>
          <p:cNvSpPr txBox="1"/>
          <p:nvPr/>
        </p:nvSpPr>
        <p:spPr>
          <a:xfrm>
            <a:off x="268850" y="898500"/>
            <a:ext cx="871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historySave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@ModelAttribute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@RequestParam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Long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boardId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adminHistoryService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boardService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updateByBoardHits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boardId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errorService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updateManagerCheck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boardId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"/hss/tapHref"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8" name="Google Shape;908;p84"/>
          <p:cNvSpPr/>
          <p:nvPr/>
        </p:nvSpPr>
        <p:spPr>
          <a:xfrm rot="10643962">
            <a:off x="3754667" y="1365197"/>
            <a:ext cx="403315" cy="1066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4"/>
          <p:cNvSpPr txBox="1"/>
          <p:nvPr/>
        </p:nvSpPr>
        <p:spPr>
          <a:xfrm>
            <a:off x="4117625" y="1193400"/>
            <a:ext cx="443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신고 받은 글을 출력 할 때 글을 관리자가 확인 했는지 안했는지를 확인하려고 한다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910" name="Google Shape;910;p84"/>
          <p:cNvSpPr txBox="1"/>
          <p:nvPr/>
        </p:nvSpPr>
        <p:spPr>
          <a:xfrm>
            <a:off x="268850" y="3763250"/>
            <a:ext cx="800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updateByBoardHits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Long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boardId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boardRepository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findById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boardId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setBoardHits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1L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boardRepository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1" name="Google Shape;911;p84"/>
          <p:cNvSpPr txBox="1"/>
          <p:nvPr/>
        </p:nvSpPr>
        <p:spPr>
          <a:xfrm>
            <a:off x="1839500" y="1878413"/>
            <a:ext cx="665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adminHis</a:t>
            </a:r>
            <a:r>
              <a:rPr lang="ko" sz="900">
                <a:solidFill>
                  <a:srgbClr val="FF0000"/>
                </a:solidFill>
              </a:rPr>
              <a:t>t</a:t>
            </a:r>
            <a:r>
              <a:rPr lang="ko" sz="1000">
                <a:solidFill>
                  <a:srgbClr val="FF0000"/>
                </a:solidFill>
              </a:rPr>
              <a:t>ory에 신고 받은 글을 확인했다 라는 글과 함께 게시글의 확인값을 1로 두어 확인함 이라는 글을 출력하고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managerCheck의 boolean false 값을 true로 두어 클릭을 못하게 한다.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912" name="Google Shape;912;p84"/>
          <p:cNvSpPr/>
          <p:nvPr/>
        </p:nvSpPr>
        <p:spPr>
          <a:xfrm>
            <a:off x="573075" y="2015875"/>
            <a:ext cx="166500" cy="185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84"/>
          <p:cNvSpPr/>
          <p:nvPr/>
        </p:nvSpPr>
        <p:spPr>
          <a:xfrm rot="-1447894">
            <a:off x="1416333" y="1910909"/>
            <a:ext cx="154831" cy="77656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84"/>
          <p:cNvSpPr txBox="1"/>
          <p:nvPr/>
        </p:nvSpPr>
        <p:spPr>
          <a:xfrm>
            <a:off x="798425" y="2562100"/>
            <a:ext cx="885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updateManagerCheck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Long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boardId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boardRepository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findById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boardId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ErrorEntity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byBoardEntity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errorRepository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findByBoardEntityOrderByManagerCheckDesc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boardEntity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ErrorEntity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byBoardEntity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setManagerCheck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errorRepository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5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관리자 히스토리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20" name="Google Shape;920;p85"/>
          <p:cNvSpPr txBox="1"/>
          <p:nvPr/>
        </p:nvSpPr>
        <p:spPr>
          <a:xfrm>
            <a:off x="148575" y="3282775"/>
            <a:ext cx="89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findAll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AdminHistoryEntity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adminHistoryEntityList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adminHistoryRepository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findAll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adminHistoryDTOList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ArrayList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AdminHistoryEntity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adminHistoryEntityList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toAdminHistoryDTO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1" name="Google Shape;921;p85"/>
          <p:cNvSpPr txBox="1"/>
          <p:nvPr/>
        </p:nvSpPr>
        <p:spPr>
          <a:xfrm>
            <a:off x="212325" y="1117850"/>
            <a:ext cx="880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history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Model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10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adminHistoryDTOList 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ko" sz="10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adminHistoryService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findAll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addAttribute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"adminList"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adminHistoryDTOList</a:t>
            </a:r>
            <a:r>
              <a:rPr lang="ko" sz="10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ko" sz="10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"/AdminPages/history"</a:t>
            </a:r>
            <a:r>
              <a:rPr lang="ko" sz="10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2" name="Google Shape;922;p85"/>
          <p:cNvSpPr txBox="1"/>
          <p:nvPr/>
        </p:nvSpPr>
        <p:spPr>
          <a:xfrm>
            <a:off x="1082475" y="2077900"/>
            <a:ext cx="714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회원이 신고를 하고 신호등을 등록하는 모든것들은 관리자에 히스토리에 등록이 된다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adminHistoryEntity에 담겨있는 값들을 DTO로 반환하여 findAll을 이용해 출력해준다.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923" name="Google Shape;923;p85"/>
          <p:cNvSpPr/>
          <p:nvPr/>
        </p:nvSpPr>
        <p:spPr>
          <a:xfrm>
            <a:off x="749950" y="2150800"/>
            <a:ext cx="247500" cy="881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6"/>
          <p:cNvSpPr txBox="1"/>
          <p:nvPr/>
        </p:nvSpPr>
        <p:spPr>
          <a:xfrm>
            <a:off x="310475" y="274125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관리자 확인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929" name="Google Shape;92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7150" y="4784669"/>
            <a:ext cx="193150" cy="1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75" y="857750"/>
            <a:ext cx="8585175" cy="19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86"/>
          <p:cNvSpPr txBox="1"/>
          <p:nvPr/>
        </p:nvSpPr>
        <p:spPr>
          <a:xfrm>
            <a:off x="4322800" y="2907800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7"/>
          <p:cNvSpPr txBox="1"/>
          <p:nvPr/>
        </p:nvSpPr>
        <p:spPr>
          <a:xfrm>
            <a:off x="310475" y="274125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신고받은 신호등 출력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37" name="Google Shape;937;p87"/>
          <p:cNvSpPr txBox="1"/>
          <p:nvPr/>
        </p:nvSpPr>
        <p:spPr>
          <a:xfrm>
            <a:off x="165900" y="1025875"/>
            <a:ext cx="8978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&lt;table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="container"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&lt;tr&gt;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신고 번호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신호등 번호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신고자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신고 종류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신고 제목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신고 내용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&lt;th&gt;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신고 시간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&lt;/tr&gt;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&lt;tr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:each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8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error: ${errorDTOList}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8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${error.errorId}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8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${error.trafficId}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8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${error.memberEmail}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8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${error.errorType}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8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${error.errorTitle}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8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${error.errorContents}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8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${error.errorCreatedTime}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&gt;&lt;/td&gt;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:if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8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${error.managerCheck == true}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&lt;input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="btn-danger"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="button"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disabled value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='오류확인됨'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&lt;/td&gt;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&lt;td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:if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8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${error.managerCheck == false}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&lt;button 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="btn-danger" </a:t>
            </a:r>
            <a:r>
              <a:rPr lang="ko" sz="8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ko" sz="8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:onclick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800">
                <a:solidFill>
                  <a:srgbClr val="F1FA8C"/>
                </a:solidFill>
                <a:highlight>
                  <a:srgbClr val="242632"/>
                </a:highlight>
                <a:latin typeface="Courier New"/>
                <a:ea typeface="Courier New"/>
                <a:cs typeface="Courier New"/>
                <a:sym typeface="Courier New"/>
              </a:rPr>
              <a:t>trafficError([[${error.errorId}]])</a:t>
            </a:r>
            <a:r>
              <a:rPr lang="ko" sz="8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8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오류확인</a:t>
            </a: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&lt;/td&gt;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&lt;/tr&gt;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sz="8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8" name="Google Shape;938;p87"/>
          <p:cNvSpPr txBox="1"/>
          <p:nvPr/>
        </p:nvSpPr>
        <p:spPr>
          <a:xfrm>
            <a:off x="1797025" y="1740450"/>
            <a:ext cx="4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마찬가지로 ErrorDTO에서 trafficId의 값들만 조회를 한다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50" y="1043850"/>
            <a:ext cx="8839200" cy="1137589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88"/>
          <p:cNvSpPr txBox="1"/>
          <p:nvPr/>
        </p:nvSpPr>
        <p:spPr>
          <a:xfrm>
            <a:off x="290075" y="290075"/>
            <a:ext cx="377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신고받은 신호등 출력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45" name="Google Shape;94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350" y="2181439"/>
            <a:ext cx="3617008" cy="265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8"/>
          <p:cNvSpPr/>
          <p:nvPr/>
        </p:nvSpPr>
        <p:spPr>
          <a:xfrm>
            <a:off x="3870000" y="1109691"/>
            <a:ext cx="4591650" cy="1373625"/>
          </a:xfrm>
          <a:custGeom>
            <a:rect b="b" l="l" r="r" t="t"/>
            <a:pathLst>
              <a:path extrusionOk="0" h="54945" w="183666">
                <a:moveTo>
                  <a:pt x="183666" y="19853"/>
                </a:moveTo>
                <a:cubicBezTo>
                  <a:pt x="175129" y="16652"/>
                  <a:pt x="168526" y="8745"/>
                  <a:pt x="159611" y="6835"/>
                </a:cubicBezTo>
                <a:cubicBezTo>
                  <a:pt x="127044" y="-144"/>
                  <a:pt x="92024" y="-3224"/>
                  <a:pt x="59713" y="4854"/>
                </a:cubicBezTo>
                <a:cubicBezTo>
                  <a:pt x="47464" y="7916"/>
                  <a:pt x="38926" y="19415"/>
                  <a:pt x="29998" y="28343"/>
                </a:cubicBezTo>
                <a:cubicBezTo>
                  <a:pt x="20548" y="37793"/>
                  <a:pt x="9450" y="45495"/>
                  <a:pt x="0" y="5494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7" name="Google Shape;947;p88"/>
          <p:cNvSpPr txBox="1"/>
          <p:nvPr/>
        </p:nvSpPr>
        <p:spPr>
          <a:xfrm>
            <a:off x="551850" y="2426725"/>
            <a:ext cx="477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신고 받은 신호등 리스트를 뽑은 상태에서 오류확인을 누르면 관리자가 신호등을 메세지를 통해 조치 할 수 있다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948" name="Google Shape;948;p88"/>
          <p:cNvSpPr txBox="1"/>
          <p:nvPr/>
        </p:nvSpPr>
        <p:spPr>
          <a:xfrm>
            <a:off x="551850" y="3770950"/>
            <a:ext cx="456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신고조치를 하면 역시나 adminHistoryEntity에 신고내용이 담기게 되며 관리자 히스토리에 추가된다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949" name="Google Shape;949;p88"/>
          <p:cNvSpPr/>
          <p:nvPr/>
        </p:nvSpPr>
        <p:spPr>
          <a:xfrm>
            <a:off x="1690925" y="3042225"/>
            <a:ext cx="495300" cy="587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9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소감</a:t>
            </a:r>
            <a:r>
              <a:rPr lang="ko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55" name="Google Shape;955;p89"/>
          <p:cNvSpPr txBox="1"/>
          <p:nvPr/>
        </p:nvSpPr>
        <p:spPr>
          <a:xfrm>
            <a:off x="5433300" y="4789500"/>
            <a:ext cx="371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설명을 위해 Entity 와 DTO 의 구분은 하지 않았습니다. 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956" name="Google Shape;95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50" y="928500"/>
            <a:ext cx="3896525" cy="124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6181"/>
            <a:ext cx="32956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8425" y="977250"/>
            <a:ext cx="295275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3725" y="2456850"/>
            <a:ext cx="33147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0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소감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65" name="Google Shape;965;p90"/>
          <p:cNvSpPr txBox="1"/>
          <p:nvPr/>
        </p:nvSpPr>
        <p:spPr>
          <a:xfrm>
            <a:off x="5433300" y="4789500"/>
            <a:ext cx="371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설명을 위해 Entity 와 DTO 의 구분은 하지 않았습니다. 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966" name="Google Shape;966;p90"/>
          <p:cNvSpPr txBox="1"/>
          <p:nvPr/>
        </p:nvSpPr>
        <p:spPr>
          <a:xfrm>
            <a:off x="310475" y="1089300"/>
            <a:ext cx="8548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결론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" sz="2000">
                <a:solidFill>
                  <a:schemeClr val="dk1"/>
                </a:solidFill>
              </a:rPr>
              <a:t>DB는 간단해보이지만 매우 잘꼬인다.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" sz="2000">
                <a:solidFill>
                  <a:schemeClr val="dk1"/>
                </a:solidFill>
              </a:rPr>
              <a:t>해결하면 좋다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" sz="2000">
                <a:solidFill>
                  <a:schemeClr val="dk1"/>
                </a:solidFill>
              </a:rPr>
              <a:t>api 는 샘플은 사용하기에 쉽다. 하지만 응용은 어렵다.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" sz="2000">
                <a:solidFill>
                  <a:schemeClr val="dk1"/>
                </a:solidFill>
              </a:rPr>
              <a:t>css 는 어렵다.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1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아쉬웠던점</a:t>
            </a:r>
            <a:r>
              <a:rPr lang="ko" sz="2200">
                <a:solidFill>
                  <a:schemeClr val="dk1"/>
                </a:solidFill>
              </a:rPr>
              <a:t> 1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72" name="Google Shape;972;p91"/>
          <p:cNvSpPr txBox="1"/>
          <p:nvPr/>
        </p:nvSpPr>
        <p:spPr>
          <a:xfrm>
            <a:off x="5433300" y="4789500"/>
            <a:ext cx="371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설명을 위해 Entity 와 DTO 의 구분은 하지 않았습니다. 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973" name="Google Shape;97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75" y="1069325"/>
            <a:ext cx="3710702" cy="1959226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1"/>
          <p:cNvSpPr txBox="1"/>
          <p:nvPr/>
        </p:nvSpPr>
        <p:spPr>
          <a:xfrm>
            <a:off x="478575" y="3286725"/>
            <a:ext cx="77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신호등이 표시된 지도를 이용하여 현재 경로보다 더 좋은 경로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5" name="Google Shape;975;p91"/>
          <p:cNvSpPr txBox="1"/>
          <p:nvPr/>
        </p:nvSpPr>
        <p:spPr>
          <a:xfrm>
            <a:off x="523700" y="3764050"/>
            <a:ext cx="77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길찾기 경로를 요청하는 api 를 뜯을 수 없어 지도에 신호등을 표시하기만 하고 사용자를 믿음…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팀소개 </a:t>
            </a:r>
            <a:r>
              <a:rPr lang="ko" sz="1300">
                <a:solidFill>
                  <a:schemeClr val="dk1"/>
                </a:solidFill>
              </a:rPr>
              <a:t>- 팀이름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-322500" y="1410200"/>
            <a:ext cx="4555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0">
                <a:solidFill>
                  <a:schemeClr val="dk1"/>
                </a:solidFill>
              </a:rPr>
              <a:t>00</a:t>
            </a:r>
            <a:endParaRPr sz="15000">
              <a:solidFill>
                <a:schemeClr val="dk1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090975" y="1103725"/>
            <a:ext cx="305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ko" sz="2200">
                <a:solidFill>
                  <a:schemeClr val="dk1"/>
                </a:solidFill>
              </a:rPr>
              <a:t>Young Young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4192375" y="3066950"/>
            <a:ext cx="203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ko" sz="2200">
                <a:solidFill>
                  <a:schemeClr val="dk1"/>
                </a:solidFill>
              </a:rPr>
              <a:t>영영..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801975" y="1703125"/>
            <a:ext cx="41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반에서 가장 어린 팀원들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4801975" y="3608400"/>
            <a:ext cx="41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영영 오지 않는 팀원들을 기다리는 팀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2"/>
          <p:cNvSpPr txBox="1"/>
          <p:nvPr/>
        </p:nvSpPr>
        <p:spPr>
          <a:xfrm>
            <a:off x="310475" y="25290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아쉬웠던점 2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81" name="Google Shape;981;p92"/>
          <p:cNvSpPr txBox="1"/>
          <p:nvPr/>
        </p:nvSpPr>
        <p:spPr>
          <a:xfrm>
            <a:off x="5433300" y="4789500"/>
            <a:ext cx="371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설명을 위해 Entity 와 DTO 의 구분은 하지 않았습니다. 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927900" y="3611975"/>
            <a:ext cx="7757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</a:rPr>
              <a:t>ui/</a:t>
            </a:r>
            <a:r>
              <a:rPr lang="ko" sz="3500">
                <a:solidFill>
                  <a:schemeClr val="dk1"/>
                </a:solidFill>
              </a:rPr>
              <a:t>ux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983" name="Google Shape;983;p92"/>
          <p:cNvSpPr txBox="1"/>
          <p:nvPr/>
        </p:nvSpPr>
        <p:spPr>
          <a:xfrm>
            <a:off x="2010600" y="4273700"/>
            <a:ext cx="51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사용하기엔 숙지할 내용이 많음, 사용자 친화적이지 못한 UX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84" name="Google Shape;98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775" y="1021625"/>
            <a:ext cx="3614451" cy="25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3"/>
          <p:cNvSpPr txBox="1"/>
          <p:nvPr/>
        </p:nvSpPr>
        <p:spPr>
          <a:xfrm>
            <a:off x="1659000" y="2812925"/>
            <a:ext cx="582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Minit Map</a:t>
            </a:r>
            <a:endParaRPr sz="10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4"/>
          <p:cNvSpPr/>
          <p:nvPr/>
        </p:nvSpPr>
        <p:spPr>
          <a:xfrm>
            <a:off x="0" y="-57975"/>
            <a:ext cx="9144000" cy="534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94"/>
          <p:cNvSpPr txBox="1"/>
          <p:nvPr/>
        </p:nvSpPr>
        <p:spPr>
          <a:xfrm>
            <a:off x="1659000" y="2812925"/>
            <a:ext cx="582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Minit Map</a:t>
            </a:r>
            <a:endParaRPr sz="10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96" name="Google Shape;996;p94"/>
          <p:cNvSpPr txBox="1"/>
          <p:nvPr/>
        </p:nvSpPr>
        <p:spPr>
          <a:xfrm>
            <a:off x="3289500" y="1001950"/>
            <a:ext cx="256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 &amp; A</a:t>
            </a:r>
            <a:endParaRPr sz="6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310475" y="776100"/>
            <a:ext cx="8621700" cy="3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935250"/>
            <a:ext cx="8762999" cy="37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310475" y="252900"/>
            <a:ext cx="434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</a:rPr>
              <a:t>팀소개 </a:t>
            </a:r>
            <a:r>
              <a:rPr lang="ko" sz="1300">
                <a:solidFill>
                  <a:schemeClr val="dk1"/>
                </a:solidFill>
              </a:rPr>
              <a:t>- 팀원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